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Текст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пользуется для слайдов с кодом программного обеспеч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117503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ролик, видео и прочие особые слайд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75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noProof="0" smtClean="0"/>
              <a:t>щелкните, чтобы…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1742015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1742015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75780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981" y="175780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: печать с использованием оттенков серог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6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7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white rectangle.png"/>
          <p:cNvPicPr>
            <a:picLocks noChangeAspect="1"/>
          </p:cNvPicPr>
          <p:nvPr/>
        </p:nvPicPr>
        <p:blipFill>
          <a:blip r:embed="rId8" cstate="print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10826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5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4400" dirty="0" smtClean="0"/>
              <a:t>Поэзия «Серебряного века» русской литературы и её истоки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Урок литературы в 11 классе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2636912"/>
            <a:ext cx="2664296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3200" dirty="0" smtClean="0"/>
              <a:t>с</a:t>
            </a:r>
            <a:r>
              <a:rPr lang="ru-RU" sz="3200" dirty="0" smtClean="0"/>
              <a:t>таршие символисты</a:t>
            </a:r>
            <a:endParaRPr lang="ru-RU" sz="32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7690114" cy="1384994"/>
          </a:xfrm>
        </p:spPr>
        <p:txBody>
          <a:bodyPr/>
          <a:lstStyle/>
          <a:p>
            <a:pPr algn="ctr"/>
            <a:r>
              <a:rPr lang="ru-RU" dirty="0" smtClean="0"/>
              <a:t>СИМВОЛИЗМ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2636912"/>
            <a:ext cx="32403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25" normalizeH="0" baseline="0" noProof="0" dirty="0" err="1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младосимволисты</a:t>
            </a:r>
            <a:endParaRPr kumimoji="0" lang="ru-RU" sz="3200" b="0" i="0" u="none" strike="noStrike" kern="1200" cap="none" spc="-125" normalizeH="0" baseline="0" noProof="0" dirty="0">
              <a:ln w="3175">
                <a:noFill/>
              </a:ln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67544" y="3789040"/>
            <a:ext cx="2915013" cy="203634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Брюсов</a:t>
            </a:r>
          </a:p>
          <a:p>
            <a:r>
              <a:rPr lang="ru-RU" dirty="0" smtClean="0"/>
              <a:t>Бальмонт</a:t>
            </a:r>
          </a:p>
          <a:p>
            <a:r>
              <a:rPr lang="ru-RU" dirty="0" smtClean="0"/>
              <a:t>Мережковский</a:t>
            </a:r>
          </a:p>
          <a:p>
            <a:r>
              <a:rPr lang="ru-RU" dirty="0" smtClean="0"/>
              <a:t>Гиппиус</a:t>
            </a:r>
          </a:p>
          <a:p>
            <a:r>
              <a:rPr lang="ru-RU" dirty="0" smtClean="0"/>
              <a:t>Сологуб</a:t>
            </a:r>
            <a:endParaRPr lang="ru-RU" dirty="0"/>
          </a:p>
        </p:txBody>
      </p:sp>
      <p:sp>
        <p:nvSpPr>
          <p:cNvPr id="10" name="Подзаголовок 8"/>
          <p:cNvSpPr txBox="1">
            <a:spLocks/>
          </p:cNvSpPr>
          <p:nvPr/>
        </p:nvSpPr>
        <p:spPr>
          <a:xfrm>
            <a:off x="4211960" y="3717032"/>
            <a:ext cx="2915013" cy="203634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wrap="square" lIns="0" tIns="0" rIns="0" bIns="0" rtlCol="0">
            <a:noAutofit/>
          </a:bodyPr>
          <a:lstStyle/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000" b="1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Блок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000" b="1" dirty="0" smtClean="0">
                <a:solidFill>
                  <a:schemeClr val="tx1">
                    <a:tint val="75000"/>
                  </a:schemeClr>
                </a:solidFill>
              </a:rPr>
              <a:t>Белый</a:t>
            </a:r>
          </a:p>
          <a:p>
            <a:pPr marL="0" marR="0" lvl="0" indent="0" algn="l" defTabSz="914363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Вячеслав Иванов</a:t>
            </a:r>
            <a:endParaRPr kumimoji="0" lang="ru-RU" sz="30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9" grpId="0" uiExpand="1" build="p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Милый друг, иль ты не видишь,</a:t>
            </a:r>
          </a:p>
          <a:p>
            <a:r>
              <a:rPr lang="ru-RU" dirty="0" smtClean="0"/>
              <a:t>Что всё видимое нами – </a:t>
            </a:r>
          </a:p>
          <a:p>
            <a:r>
              <a:rPr lang="ru-RU" dirty="0" smtClean="0"/>
              <a:t>Только отблеск, только тени</a:t>
            </a:r>
          </a:p>
          <a:p>
            <a:r>
              <a:rPr lang="ru-RU" dirty="0" smtClean="0"/>
              <a:t>От незримого очами?</a:t>
            </a:r>
            <a:endParaRPr lang="ru-RU" dirty="0"/>
          </a:p>
        </p:txBody>
      </p:sp>
      <p:pic>
        <p:nvPicPr>
          <p:cNvPr id="5" name="Рисунок 4" descr="Соловьё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836712"/>
            <a:ext cx="2529746" cy="33340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TextBox 6"/>
          <p:cNvSpPr txBox="1"/>
          <p:nvPr/>
        </p:nvSpPr>
        <p:spPr>
          <a:xfrm>
            <a:off x="2987824" y="3645025"/>
            <a:ext cx="259228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Владимир Соловьёв</a:t>
            </a:r>
            <a:endParaRPr lang="ru-RU" sz="2400" b="1" dirty="0"/>
          </a:p>
        </p:txBody>
      </p:sp>
      <p:pic>
        <p:nvPicPr>
          <p:cNvPr id="8" name="Рисунок 7" descr="dep_5797979-Art-nouveau-ornamental-decorative-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72816"/>
            <a:ext cx="2705472" cy="202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9552" y="2132856"/>
            <a:ext cx="20162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Вечная женствен-</a:t>
            </a:r>
          </a:p>
          <a:p>
            <a:pPr algn="ctr"/>
            <a:r>
              <a:rPr lang="ru-RU" sz="24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ность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Рисунок 9" descr="dep_5797979-Art-nouveau-ornamental-decorative-fra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1844824"/>
            <a:ext cx="2705472" cy="2026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6372200" y="2204864"/>
            <a:ext cx="2016224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София,</a:t>
            </a:r>
          </a:p>
          <a:p>
            <a:pPr algn="ctr"/>
            <a:r>
              <a:rPr lang="ru-RU" sz="24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Мировая душа</a:t>
            </a:r>
            <a:endParaRPr lang="ru-RU" sz="2400" b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9219" y="1124743"/>
            <a:ext cx="7043208" cy="1048555"/>
          </a:xfrm>
        </p:spPr>
        <p:txBody>
          <a:bodyPr/>
          <a:lstStyle/>
          <a:p>
            <a:r>
              <a:rPr lang="ru-RU" dirty="0" smtClean="0"/>
              <a:t>Лидер символизма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564904"/>
            <a:ext cx="5328592" cy="461665"/>
          </a:xfrm>
        </p:spPr>
        <p:txBody>
          <a:bodyPr/>
          <a:lstStyle/>
          <a:p>
            <a:r>
              <a:rPr lang="ru-RU" dirty="0" smtClean="0"/>
              <a:t>Я не знаю других обязательств,</a:t>
            </a:r>
          </a:p>
          <a:p>
            <a:r>
              <a:rPr lang="ru-RU" dirty="0" smtClean="0"/>
              <a:t>Кроме девственной веры в себя.</a:t>
            </a:r>
            <a:endParaRPr lang="ru-RU" dirty="0"/>
          </a:p>
        </p:txBody>
      </p:sp>
      <p:pic>
        <p:nvPicPr>
          <p:cNvPr id="5" name="Рисунок 4" descr="Брюсов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204864"/>
            <a:ext cx="1861168" cy="266708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251520" y="4941168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Валерий Брюсов</a:t>
            </a:r>
            <a:endParaRPr lang="ru-RU" sz="2400" b="1" dirty="0"/>
          </a:p>
        </p:txBody>
      </p:sp>
      <p:pic>
        <p:nvPicPr>
          <p:cNvPr id="7" name="Рисунок 6" descr="13261377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2160" y="4149080"/>
            <a:ext cx="2305819" cy="230581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412776"/>
            <a:ext cx="7043208" cy="1523494"/>
          </a:xfrm>
        </p:spPr>
        <p:txBody>
          <a:bodyPr/>
          <a:lstStyle/>
          <a:p>
            <a:pPr algn="ctr"/>
            <a:r>
              <a:rPr lang="ru-RU" dirty="0" smtClean="0"/>
              <a:t>Два географических полюса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005064"/>
            <a:ext cx="7043208" cy="461665"/>
          </a:xfrm>
        </p:spPr>
        <p:txBody>
          <a:bodyPr/>
          <a:lstStyle/>
          <a:p>
            <a:pPr algn="ctr"/>
            <a:r>
              <a:rPr lang="ru-RU" dirty="0" smtClean="0"/>
              <a:t>Не только сотрудничали, но и конфликтовали</a:t>
            </a:r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475656" y="2924944"/>
            <a:ext cx="2664296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25" normalizeH="0" baseline="0" noProof="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петербургские</a:t>
            </a:r>
            <a:endParaRPr kumimoji="0" lang="ru-RU" sz="3200" b="0" i="0" u="none" strike="noStrike" kern="1200" cap="none" spc="-125" normalizeH="0" baseline="0" noProof="0" dirty="0">
              <a:ln w="3175">
                <a:noFill/>
              </a:ln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148064" y="2924944"/>
            <a:ext cx="2664296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-125" normalizeH="0" baseline="0" noProof="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московские</a:t>
            </a:r>
            <a:endParaRPr kumimoji="0" lang="ru-RU" sz="3200" b="0" i="0" u="none" strike="noStrike" kern="1200" cap="none" spc="-125" normalizeH="0" baseline="0" noProof="0" dirty="0">
              <a:ln w="3175">
                <a:noFill/>
              </a:ln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" name="Рисунок 7" descr="dep_5797979-Art-nouveau-ornamental-decorative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3933056"/>
            <a:ext cx="4248472" cy="266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59632" y="4437112"/>
            <a:ext cx="3168352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Мережковский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Гиппиус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Отстаивали приоритет религиозно-философских поисков символизма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Рисунок 9" descr="dep_5797979-Art-nouveau-ornamental-decorative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3933056"/>
            <a:ext cx="4248472" cy="2663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4932040" y="4581128"/>
            <a:ext cx="316835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Брюсов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Задачи:</a:t>
            </a:r>
          </a:p>
          <a:p>
            <a:pPr algn="ctr"/>
            <a:r>
              <a:rPr lang="ru-RU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urier New" pitchFamily="49" charset="0"/>
                <a:cs typeface="Courier New" pitchFamily="49" charset="0"/>
              </a:rPr>
              <a:t>Искусство для искусства</a:t>
            </a:r>
            <a:endParaRPr lang="ru-RU" b="1" dirty="0">
              <a:solidFill>
                <a:schemeClr val="tx1">
                  <a:lumMod val="50000"/>
                  <a:lumOff val="50000"/>
                </a:schemeClr>
              </a:solidFill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 animBg="1"/>
      <p:bldP spid="7" grpId="0" animBg="1"/>
      <p:bldP spid="9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268760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Главное средство - СИМВОЛ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395536" y="2492896"/>
            <a:ext cx="4114800" cy="346249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Символ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323528" y="2852936"/>
            <a:ext cx="4114800" cy="2689967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Лишён главного качества тропов – переносности смысла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Многозначен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Сосредоточение абсолютного в единичном, он в сжатом виде отражает постижение единства жизни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3"/>
          </p:nvPr>
        </p:nvSpPr>
        <p:spPr>
          <a:xfrm>
            <a:off x="4644008" y="2492896"/>
            <a:ext cx="4117019" cy="346249"/>
          </a:xfrm>
        </p:spPr>
        <p:txBody>
          <a:bodyPr/>
          <a:lstStyle/>
          <a:p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Тропы (аллегория)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572000" y="2924944"/>
            <a:ext cx="4117974" cy="707886"/>
          </a:xfrm>
        </p:spPr>
        <p:txBody>
          <a:bodyPr/>
          <a:lstStyle/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Переносный смысл</a:t>
            </a:r>
          </a:p>
          <a:p>
            <a:r>
              <a:rPr lang="ru-RU" b="1" dirty="0" smtClean="0">
                <a:solidFill>
                  <a:schemeClr val="bg2">
                    <a:lumMod val="75000"/>
                  </a:schemeClr>
                </a:solidFill>
              </a:rPr>
              <a:t>однозначен</a:t>
            </a:r>
            <a:endParaRPr lang="ru-RU" b="1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39552" y="1268760"/>
            <a:ext cx="8382000" cy="664797"/>
          </a:xfrm>
        </p:spPr>
        <p:txBody>
          <a:bodyPr/>
          <a:lstStyle/>
          <a:p>
            <a:pPr algn="ctr"/>
            <a:r>
              <a:rPr lang="ru-RU" dirty="0" smtClean="0"/>
              <a:t>Заслуга символистов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381000" y="1988840"/>
            <a:ext cx="8382000" cy="317758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Придали поэтическому слову неведомую прежде подвижность и многозначность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Научили русскую поэзию открывать в слове дополнительные оттенки и грани смысла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Плодотворны поиски в области фонетики, мастера ассонанса и эффективной аллитерации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Расширились ритмические возможности русского стиха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Пытаются создать новую философию культуры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Подняли на новую вершину искусство художественного перевода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Поставили вопрос об общественной роли художника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000" dirty="0" smtClean="0"/>
              <a:t>Сделали искусство более личностным</a:t>
            </a:r>
            <a:endParaRPr lang="ru-RU" sz="2000" dirty="0"/>
          </a:p>
        </p:txBody>
      </p:sp>
      <p:pic>
        <p:nvPicPr>
          <p:cNvPr id="11" name="Рисунок 10" descr="13261374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2240" y="5373216"/>
            <a:ext cx="1296144" cy="129614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1412776"/>
            <a:ext cx="8382000" cy="664797"/>
          </a:xfrm>
        </p:spPr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0"/>
          </p:nvPr>
        </p:nvSpPr>
        <p:spPr>
          <a:xfrm>
            <a:off x="539552" y="2564904"/>
            <a:ext cx="8382000" cy="984885"/>
          </a:xfrm>
        </p:spPr>
        <p:txBody>
          <a:bodyPr/>
          <a:lstStyle/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Выучить лекцию</a:t>
            </a:r>
          </a:p>
          <a:p>
            <a:r>
              <a:rPr lang="ru-RU" b="1" dirty="0" smtClean="0">
                <a:solidFill>
                  <a:schemeClr val="tx1">
                    <a:lumMod val="50000"/>
                  </a:schemeClr>
                </a:solidFill>
              </a:rPr>
              <a:t>Учебник стр. 29-38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716215-vector-art-nouveau-modern-ornamental-decorative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3573016"/>
            <a:ext cx="5832648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123727" y="1052735"/>
            <a:ext cx="6288699" cy="1120563"/>
          </a:xfrm>
        </p:spPr>
        <p:txBody>
          <a:bodyPr/>
          <a:lstStyle/>
          <a:p>
            <a:r>
              <a:rPr lang="ru-RU" sz="4400" dirty="0" smtClean="0"/>
              <a:t>Истоки – 19 столетие</a:t>
            </a:r>
            <a:endParaRPr lang="ru-RU" sz="44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55576" y="4077072"/>
            <a:ext cx="4416227" cy="1820316"/>
          </a:xfrm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2000" u="sng" dirty="0" smtClean="0"/>
          </a:p>
          <a:p>
            <a:pPr algn="ctr"/>
            <a:r>
              <a:rPr lang="ru-RU" sz="2000" u="sng" dirty="0" smtClean="0">
                <a:latin typeface="Courier New" pitchFamily="49" charset="0"/>
                <a:cs typeface="Courier New" pitchFamily="49" charset="0"/>
              </a:rPr>
              <a:t>Импрессионизм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– направление в искусстве 19 начала 20 века, разрабатывающее наиболее тонкие и точные способы передачи впечатлений и настроений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3" name="Рисунок 12" descr="0b239351a58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1988840"/>
            <a:ext cx="1400556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4" name="Рисунок 13" descr="465px-fedor_tutchev-491x63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84168" y="2132856"/>
            <a:ext cx="1584176" cy="2039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5" name="Рисунок 14" descr="A.Fet - So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2708920"/>
            <a:ext cx="1505322" cy="16725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" name="Рисунок 15" descr="8296355_6.jpe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19872" y="1988840"/>
            <a:ext cx="1494264" cy="219399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36912"/>
            <a:ext cx="2664296" cy="93610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dirty="0" smtClean="0"/>
              <a:t>р</a:t>
            </a:r>
            <a:r>
              <a:rPr lang="ru-RU" dirty="0" smtClean="0"/>
              <a:t>еализм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3717032"/>
            <a:ext cx="4776267" cy="461665"/>
          </a:xfrm>
        </p:spPr>
        <p:txBody>
          <a:bodyPr/>
          <a:lstStyle/>
          <a:p>
            <a:pPr algn="ctr"/>
            <a:r>
              <a:rPr lang="ru-RU" dirty="0" smtClean="0"/>
              <a:t>1890-1917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>
          <a:xfrm>
            <a:off x="251520" y="1484784"/>
            <a:ext cx="7690114" cy="1384994"/>
          </a:xfrm>
        </p:spPr>
        <p:txBody>
          <a:bodyPr/>
          <a:lstStyle/>
          <a:p>
            <a:pPr algn="ctr"/>
            <a:r>
              <a:rPr lang="ru-RU" dirty="0" smtClean="0"/>
              <a:t>Искусство</a:t>
            </a: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067944" y="2636912"/>
            <a:ext cx="3240360" cy="93610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400" b="0" i="0" u="none" strike="noStrike" kern="1200" cap="none" spc="-125" normalizeH="0" baseline="0" noProof="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модернизм</a:t>
            </a:r>
            <a:endParaRPr kumimoji="0" lang="ru-RU" sz="5400" b="0" i="0" u="none" strike="noStrike" kern="1200" cap="none" spc="-125" normalizeH="0" baseline="0" noProof="0" dirty="0">
              <a:ln w="3175">
                <a:noFill/>
              </a:ln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627784" y="4221088"/>
            <a:ext cx="2520280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25" normalizeH="0" baseline="0" noProof="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символизм</a:t>
            </a:r>
            <a:endParaRPr kumimoji="0" lang="ru-RU" sz="3600" b="0" i="0" u="none" strike="noStrike" kern="1200" cap="none" spc="-125" normalizeH="0" baseline="0" noProof="0" dirty="0">
              <a:ln w="3175">
                <a:noFill/>
              </a:ln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427984" y="5229200"/>
            <a:ext cx="2520280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25" normalizeH="0" baseline="0" noProof="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акмеизм</a:t>
            </a:r>
            <a:endParaRPr kumimoji="0" lang="ru-RU" sz="3600" b="0" i="0" u="none" strike="noStrike" kern="1200" cap="none" spc="-125" normalizeH="0" baseline="0" noProof="0" dirty="0">
              <a:ln w="3175">
                <a:noFill/>
              </a:ln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72200" y="4221088"/>
            <a:ext cx="2520280" cy="7920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0" tIns="0" rIns="0" bIns="0" rtlCol="0" anchor="ctr" anchorCtr="0">
            <a:no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-125" normalizeH="0" baseline="0" noProof="0" dirty="0" smtClean="0">
                <a:ln w="3175">
                  <a:noFill/>
                </a:ln>
                <a:solidFill>
                  <a:schemeClr val="l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футуризм</a:t>
            </a:r>
            <a:endParaRPr kumimoji="0" lang="ru-RU" sz="3600" b="0" i="0" u="none" strike="noStrike" kern="1200" cap="none" spc="-125" normalizeH="0" baseline="0" noProof="0" dirty="0">
              <a:ln w="3175">
                <a:noFill/>
              </a:ln>
              <a:solidFill>
                <a:schemeClr val="lt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9716215-vector-art-nouveau-modern-ornamental-decorative-fr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2060848"/>
            <a:ext cx="5832648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123727" y="1052735"/>
            <a:ext cx="6288699" cy="1120563"/>
          </a:xfrm>
        </p:spPr>
        <p:txBody>
          <a:bodyPr/>
          <a:lstStyle/>
          <a:p>
            <a:r>
              <a:rPr lang="ru-RU" sz="4400" dirty="0" smtClean="0"/>
              <a:t>«Русский Ренессанс»</a:t>
            </a:r>
            <a:endParaRPr lang="ru-RU" sz="4400" dirty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71600" y="2636912"/>
            <a:ext cx="4416227" cy="2520280"/>
          </a:xfrm>
          <a:ln w="7620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endParaRPr lang="ru-RU" sz="2000" u="sng" dirty="0" smtClean="0"/>
          </a:p>
          <a:p>
            <a:pPr algn="ctr"/>
            <a:r>
              <a:rPr lang="ru-RU" sz="2000" u="sng" dirty="0" smtClean="0">
                <a:latin typeface="Courier New" pitchFamily="49" charset="0"/>
                <a:cs typeface="Courier New" pitchFamily="49" charset="0"/>
              </a:rPr>
              <a:t>Ренессанс</a:t>
            </a:r>
            <a:r>
              <a:rPr lang="ru-RU" sz="2000" dirty="0" smtClean="0">
                <a:latin typeface="Courier New" pitchFamily="49" charset="0"/>
                <a:cs typeface="Courier New" pitchFamily="49" charset="0"/>
              </a:rPr>
              <a:t> – возрождение. Слово стало названием эпохи открытий и изобретений, возрождения интереса к искусству Древней Греции, деятельности великих писателей и учёных в Италии и странах Западной Европы</a:t>
            </a:r>
            <a:endParaRPr lang="ru-RU" sz="2000" dirty="0"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10" name="Рисунок 9" descr="berdiaev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1916832"/>
            <a:ext cx="2776684" cy="396669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156176" y="573325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Николай Бердяев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82000" cy="664797"/>
          </a:xfrm>
        </p:spPr>
        <p:txBody>
          <a:bodyPr/>
          <a:lstStyle/>
          <a:p>
            <a:r>
              <a:rPr lang="ru-RU" sz="4400" dirty="0" smtClean="0"/>
              <a:t>Задача всеобщего единения</a:t>
            </a:r>
            <a:endParaRPr lang="ru-RU" sz="4400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0"/>
          </p:nvPr>
        </p:nvSpPr>
        <p:spPr>
          <a:xfrm>
            <a:off x="683568" y="2492896"/>
            <a:ext cx="4896544" cy="3621761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одиночество всякого русского писателя, 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отсутствие литературной цивилизации</a:t>
            </a:r>
          </a:p>
          <a:p>
            <a:endParaRPr lang="ru-RU" dirty="0"/>
          </a:p>
        </p:txBody>
      </p:sp>
      <p:pic>
        <p:nvPicPr>
          <p:cNvPr id="5" name="Рисунок 4" descr="merezhkovski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988840"/>
            <a:ext cx="2664296" cy="335131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5940152" y="5301208"/>
            <a:ext cx="2808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Дмитрий Мережковский</a:t>
            </a:r>
            <a:endParaRPr lang="ru-R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80576b2dc4f66d138581ba6404b8e6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132856"/>
            <a:ext cx="1778000" cy="2540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340768"/>
            <a:ext cx="8382000" cy="664797"/>
          </a:xfrm>
        </p:spPr>
        <p:txBody>
          <a:bodyPr/>
          <a:lstStyle/>
          <a:p>
            <a:r>
              <a:rPr lang="ru-RU" dirty="0" smtClean="0"/>
              <a:t>Начало 90-х годов </a:t>
            </a:r>
            <a:r>
              <a:rPr lang="en-US" dirty="0" smtClean="0"/>
              <a:t>XIX</a:t>
            </a:r>
            <a:r>
              <a:rPr lang="ru-RU" dirty="0" smtClean="0"/>
              <a:t> в.</a:t>
            </a:r>
            <a:endParaRPr lang="ru-RU" dirty="0"/>
          </a:p>
        </p:txBody>
      </p:sp>
      <p:pic>
        <p:nvPicPr>
          <p:cNvPr id="5" name="Рисунок 4" descr="merezhkovsk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75656" y="3284984"/>
            <a:ext cx="1857953" cy="23370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 descr="11 pisatel'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43808" y="4149080"/>
            <a:ext cx="1680736" cy="2448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Рисунок 7" descr="9716215-vector-art-nouveau-modern-ornamental-decorative-fram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132856"/>
            <a:ext cx="3960440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одзаголовок 8"/>
          <p:cNvSpPr txBox="1">
            <a:spLocks/>
          </p:cNvSpPr>
          <p:nvPr/>
        </p:nvSpPr>
        <p:spPr>
          <a:xfrm>
            <a:off x="5508104" y="2852936"/>
            <a:ext cx="2976067" cy="2736304"/>
          </a:xfrm>
          <a:prstGeom prst="rect">
            <a:avLst/>
          </a:prstGeom>
          <a:ln w="76200" cap="flat" cmpd="thickThin" algn="ctr">
            <a:noFill/>
            <a:prstDash val="solid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Декаданс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– от фр. упадок – декадентские мироощущения были свойственны таким поэтам,</a:t>
            </a:r>
            <a:r>
              <a:rPr kumimoji="0" lang="ru-RU" sz="2000" b="1" i="0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как Брюсов, Гиппиус, Бальмонт, Блок, Белый, Сологуб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Courier New" pitchFamily="49" charset="0"/>
                <a:ea typeface="+mn-ea"/>
                <a:cs typeface="Courier New" pitchFamily="49" charset="0"/>
              </a:rPr>
              <a:t> </a:t>
            </a:r>
            <a:endParaRPr kumimoji="0" lang="ru-RU" sz="2000" b="1" i="0" u="sng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Courier New" pitchFamily="49" charset="0"/>
              <a:ea typeface="+mn-ea"/>
              <a:cs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54fb05b82986eb75e9e2d77ae285de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397644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Бодлер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88224" y="260648"/>
            <a:ext cx="2327722" cy="31036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6" name="Рисунок 5" descr="Верлен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1412776"/>
            <a:ext cx="2490391" cy="336778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Рисунок 6" descr="Уайльд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19872" y="3284984"/>
            <a:ext cx="2159169" cy="31752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68955" y="2348880"/>
            <a:ext cx="7043208" cy="2457773"/>
          </a:xfrm>
        </p:spPr>
        <p:txBody>
          <a:bodyPr/>
          <a:lstStyle/>
          <a:p>
            <a:r>
              <a:rPr lang="ru-RU" dirty="0" smtClean="0"/>
              <a:t>Неколебимой истине</a:t>
            </a:r>
          </a:p>
          <a:p>
            <a:r>
              <a:rPr lang="ru-RU" dirty="0" smtClean="0"/>
              <a:t>Не верю я давно,</a:t>
            </a:r>
          </a:p>
          <a:p>
            <a:r>
              <a:rPr lang="ru-RU" dirty="0" smtClean="0"/>
              <a:t>И все моря, все пристани</a:t>
            </a:r>
          </a:p>
          <a:p>
            <a:r>
              <a:rPr lang="ru-RU" dirty="0" smtClean="0"/>
              <a:t>Люблю, люблю равно.</a:t>
            </a:r>
          </a:p>
          <a:p>
            <a:r>
              <a:rPr lang="ru-RU" dirty="0" smtClean="0"/>
              <a:t>Хочу, чтоб всюду плавала</a:t>
            </a:r>
          </a:p>
          <a:p>
            <a:r>
              <a:rPr lang="ru-RU" dirty="0" smtClean="0"/>
              <a:t>Свободная ладья,</a:t>
            </a:r>
          </a:p>
          <a:p>
            <a:r>
              <a:rPr lang="ru-RU" dirty="0" smtClean="0"/>
              <a:t>И Господа, и Дьявола</a:t>
            </a:r>
          </a:p>
          <a:p>
            <a:r>
              <a:rPr lang="ru-RU" dirty="0" smtClean="0"/>
              <a:t>Хочу прославить я.</a:t>
            </a:r>
          </a:p>
          <a:p>
            <a:pPr algn="r"/>
            <a:r>
              <a:rPr lang="ru-RU" dirty="0" smtClean="0"/>
              <a:t>(В. Я. Брюсов)</a:t>
            </a:r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0"/>
          </p:nvPr>
        </p:nvSpPr>
        <p:spPr>
          <a:xfrm>
            <a:off x="722049" y="1484784"/>
            <a:ext cx="7690114" cy="936104"/>
          </a:xfrm>
        </p:spPr>
        <p:txBody>
          <a:bodyPr/>
          <a:lstStyle/>
          <a:p>
            <a:r>
              <a:rPr lang="ru-RU" sz="6000" dirty="0" smtClean="0"/>
              <a:t>«Искусство  для  искусства»</a:t>
            </a:r>
            <a:endParaRPr lang="ru-RU" sz="6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2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12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4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2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36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8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76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8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916832"/>
            <a:ext cx="5760640" cy="2016224"/>
          </a:xfrm>
        </p:spPr>
        <p:txBody>
          <a:bodyPr/>
          <a:lstStyle/>
          <a:p>
            <a:pPr algn="ctr"/>
            <a:r>
              <a:rPr lang="ru-RU" sz="3600" b="1" u="sng" dirty="0" smtClean="0"/>
              <a:t>Характерная черта символизма </a:t>
            </a:r>
            <a:r>
              <a:rPr lang="ru-RU" sz="3600" dirty="0" smtClean="0"/>
              <a:t>- обращённость к грядущему, ожидание в нём необыкновенных событий. </a:t>
            </a:r>
            <a:endParaRPr lang="ru-RU" sz="3600" dirty="0"/>
          </a:p>
        </p:txBody>
      </p:sp>
      <p:pic>
        <p:nvPicPr>
          <p:cNvPr id="5" name="Рисунок 4" descr="89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9351" y="0"/>
            <a:ext cx="29146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Red Template Template">
      <a:dk1>
        <a:srgbClr val="000000"/>
      </a:dk1>
      <a:lt1>
        <a:srgbClr val="FFFFFF"/>
      </a:lt1>
      <a:dk2>
        <a:srgbClr val="9C2828"/>
      </a:dk2>
      <a:lt2>
        <a:srgbClr val="FFFF99"/>
      </a:lt2>
      <a:accent1>
        <a:srgbClr val="FFC000"/>
      </a:accent1>
      <a:accent2>
        <a:srgbClr val="0D84CD"/>
      </a:accent2>
      <a:accent3>
        <a:srgbClr val="AD5778"/>
      </a:accent3>
      <a:accent4>
        <a:srgbClr val="919E7A"/>
      </a:accent4>
      <a:accent5>
        <a:srgbClr val="DA804E"/>
      </a:accent5>
      <a:accent6>
        <a:srgbClr val="7D3DA1"/>
      </a:accent6>
      <a:hlink>
        <a:srgbClr val="F0ED7B"/>
      </a:hlink>
      <a:folHlink>
        <a:srgbClr val="F3EB4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Белый текст и шрифт Courier для слайдов с кодом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158</TotalTime>
  <Words>373</Words>
  <Application>Microsoft Office PowerPoint</Application>
  <PresentationFormat>Экран (4:3)</PresentationFormat>
  <Paragraphs>88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Тема1</vt:lpstr>
      <vt:lpstr>Белый текст и шрифт Courier для слайдов с кодом</vt:lpstr>
      <vt:lpstr>Поэзия «Серебряного века» русской литературы и её истоки</vt:lpstr>
      <vt:lpstr>Истоки – 19 столетие</vt:lpstr>
      <vt:lpstr>реализм</vt:lpstr>
      <vt:lpstr>«Русский Ренессанс»</vt:lpstr>
      <vt:lpstr>Задача всеобщего единения</vt:lpstr>
      <vt:lpstr>Начало 90-х годов XIX в.</vt:lpstr>
      <vt:lpstr>Слайд 7</vt:lpstr>
      <vt:lpstr>Слайд 8</vt:lpstr>
      <vt:lpstr>Характерная черта символизма - обращённость к грядущему, ожидание в нём необыкновенных событий. </vt:lpstr>
      <vt:lpstr>старшие символисты</vt:lpstr>
      <vt:lpstr>Слайд 11</vt:lpstr>
      <vt:lpstr>Лидер символизма</vt:lpstr>
      <vt:lpstr>Два географических полюса</vt:lpstr>
      <vt:lpstr>Главное средство - СИМВОЛ</vt:lpstr>
      <vt:lpstr>Заслуга символистов</vt:lpstr>
      <vt:lpstr>Домашнее задание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Инесса</dc:creator>
  <cp:lastModifiedBy>Инесса</cp:lastModifiedBy>
  <cp:revision>21</cp:revision>
  <dcterms:created xsi:type="dcterms:W3CDTF">2013-10-18T14:04:12Z</dcterms:created>
  <dcterms:modified xsi:type="dcterms:W3CDTF">2013-10-18T16:53:12Z</dcterms:modified>
</cp:coreProperties>
</file>