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  <p:sndAc>
      <p:stSnd>
        <p:snd r:embed="rId13" name="cashreg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audio" Target="../media/audio1.wav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олимпиаде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«Школы юного филолога»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МОУ «СОШ №13 с УИОП»</a:t>
            </a:r>
            <a:endParaRPr lang="ru-RU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грамматики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Определите род следующих имён существительных:</a:t>
            </a:r>
          </a:p>
          <a:p>
            <a:pPr>
              <a:buNone/>
            </a:pPr>
            <a:r>
              <a:rPr lang="ru-RU" dirty="0" smtClean="0"/>
              <a:t>Какаду</a:t>
            </a:r>
          </a:p>
          <a:p>
            <a:pPr>
              <a:buNone/>
            </a:pPr>
            <a:r>
              <a:rPr lang="ru-RU" dirty="0" smtClean="0"/>
              <a:t>Мозоль</a:t>
            </a:r>
          </a:p>
          <a:p>
            <a:pPr>
              <a:buNone/>
            </a:pPr>
            <a:r>
              <a:rPr lang="ru-RU" dirty="0" smtClean="0"/>
              <a:t>Турне</a:t>
            </a:r>
          </a:p>
          <a:p>
            <a:pPr>
              <a:buNone/>
            </a:pPr>
            <a:r>
              <a:rPr lang="ru-RU" dirty="0" smtClean="0"/>
              <a:t>Манго</a:t>
            </a:r>
          </a:p>
          <a:p>
            <a:pPr>
              <a:buNone/>
            </a:pPr>
            <a:r>
              <a:rPr lang="ru-RU" dirty="0" smtClean="0"/>
              <a:t>Рояль</a:t>
            </a:r>
          </a:p>
          <a:p>
            <a:pPr>
              <a:buNone/>
            </a:pPr>
            <a:r>
              <a:rPr lang="ru-RU" dirty="0" smtClean="0"/>
              <a:t>Сочи</a:t>
            </a:r>
          </a:p>
          <a:p>
            <a:pPr>
              <a:buNone/>
            </a:pPr>
            <a:r>
              <a:rPr lang="ru-RU" dirty="0" smtClean="0"/>
              <a:t>Кенгуру</a:t>
            </a:r>
          </a:p>
          <a:p>
            <a:pPr>
              <a:buNone/>
            </a:pPr>
            <a:r>
              <a:rPr lang="ru-RU" dirty="0" smtClean="0"/>
              <a:t>Маэстро</a:t>
            </a:r>
          </a:p>
          <a:p>
            <a:pPr>
              <a:buNone/>
            </a:pPr>
            <a:r>
              <a:rPr lang="ru-RU" dirty="0" smtClean="0"/>
              <a:t>Кашне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Какаду – м.р. (животное)</a:t>
            </a:r>
            <a:endParaRPr lang="ru-RU" dirty="0" smtClean="0"/>
          </a:p>
          <a:p>
            <a:r>
              <a:rPr lang="ru-RU" dirty="0" smtClean="0"/>
              <a:t>Мозоль – ж.р. (нулевое окончание с мягким знаком на конце)</a:t>
            </a:r>
            <a:endParaRPr lang="ru-RU" dirty="0" smtClean="0"/>
          </a:p>
          <a:p>
            <a:r>
              <a:rPr lang="ru-RU" dirty="0" smtClean="0"/>
              <a:t>Турне – ср.р. (окончание Е)</a:t>
            </a:r>
            <a:endParaRPr lang="ru-RU" dirty="0" smtClean="0"/>
          </a:p>
          <a:p>
            <a:r>
              <a:rPr lang="ru-RU" dirty="0" smtClean="0"/>
              <a:t>Манго – ср.р. (растение)</a:t>
            </a:r>
            <a:endParaRPr lang="ru-RU" dirty="0" smtClean="0"/>
          </a:p>
          <a:p>
            <a:r>
              <a:rPr lang="ru-RU" dirty="0" smtClean="0"/>
              <a:t>Рояль – м.р.</a:t>
            </a:r>
            <a:endParaRPr lang="ru-RU" dirty="0" smtClean="0"/>
          </a:p>
          <a:p>
            <a:r>
              <a:rPr lang="ru-RU" dirty="0" smtClean="0"/>
              <a:t>Сочи – м.р. (город)</a:t>
            </a:r>
            <a:endParaRPr lang="ru-RU" dirty="0" smtClean="0"/>
          </a:p>
          <a:p>
            <a:r>
              <a:rPr lang="ru-RU" dirty="0" smtClean="0"/>
              <a:t>Кенгуру – м.р. (животное)</a:t>
            </a:r>
            <a:endParaRPr lang="ru-RU" dirty="0" smtClean="0"/>
          </a:p>
          <a:p>
            <a:r>
              <a:rPr lang="ru-RU" dirty="0" smtClean="0"/>
              <a:t>Маэстро – м.р. </a:t>
            </a:r>
            <a:endParaRPr lang="ru-RU" dirty="0" smtClean="0"/>
          </a:p>
          <a:p>
            <a:r>
              <a:rPr lang="ru-RU" dirty="0" smtClean="0"/>
              <a:t>Кашне – ср.р. (окончание Е)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грамматики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Определите род следующих имён существительных:</a:t>
            </a:r>
          </a:p>
          <a:p>
            <a:pPr>
              <a:buNone/>
            </a:pPr>
            <a:r>
              <a:rPr lang="ru-RU" dirty="0" smtClean="0"/>
              <a:t>Тбилиси</a:t>
            </a:r>
          </a:p>
          <a:p>
            <a:pPr>
              <a:buNone/>
            </a:pPr>
            <a:r>
              <a:rPr lang="ru-RU" dirty="0" smtClean="0"/>
              <a:t>Колибри</a:t>
            </a:r>
          </a:p>
          <a:p>
            <a:pPr>
              <a:buNone/>
            </a:pPr>
            <a:r>
              <a:rPr lang="ru-RU" dirty="0" smtClean="0"/>
              <a:t>Салями</a:t>
            </a:r>
          </a:p>
          <a:p>
            <a:pPr>
              <a:buNone/>
            </a:pPr>
            <a:r>
              <a:rPr lang="ru-RU" dirty="0" smtClean="0"/>
              <a:t>Цеце</a:t>
            </a:r>
          </a:p>
          <a:p>
            <a:pPr>
              <a:buNone/>
            </a:pPr>
            <a:r>
              <a:rPr lang="ru-RU" dirty="0" smtClean="0"/>
              <a:t>Конферансье</a:t>
            </a:r>
          </a:p>
          <a:p>
            <a:pPr>
              <a:buNone/>
            </a:pPr>
            <a:r>
              <a:rPr lang="ru-RU" dirty="0" smtClean="0"/>
              <a:t>Онтарио</a:t>
            </a:r>
          </a:p>
          <a:p>
            <a:pPr>
              <a:buNone/>
            </a:pPr>
            <a:r>
              <a:rPr lang="ru-RU" dirty="0" smtClean="0"/>
              <a:t>Кадриль</a:t>
            </a:r>
          </a:p>
          <a:p>
            <a:pPr>
              <a:buNone/>
            </a:pPr>
            <a:r>
              <a:rPr lang="ru-RU" dirty="0" smtClean="0"/>
              <a:t>Тюль</a:t>
            </a:r>
          </a:p>
          <a:p>
            <a:pPr>
              <a:buNone/>
            </a:pPr>
            <a:r>
              <a:rPr lang="ru-RU" dirty="0" smtClean="0"/>
              <a:t>Бистро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Тбилиси – м.р. (город)</a:t>
            </a:r>
            <a:endParaRPr lang="ru-RU" dirty="0" smtClean="0"/>
          </a:p>
          <a:p>
            <a:r>
              <a:rPr lang="ru-RU" dirty="0" smtClean="0"/>
              <a:t>Колибри – ж.р. (птица)</a:t>
            </a:r>
            <a:endParaRPr lang="ru-RU" dirty="0" smtClean="0"/>
          </a:p>
          <a:p>
            <a:r>
              <a:rPr lang="ru-RU" dirty="0" smtClean="0"/>
              <a:t>Салями – ж.р. (колбаса)</a:t>
            </a:r>
            <a:endParaRPr lang="ru-RU" dirty="0" smtClean="0"/>
          </a:p>
          <a:p>
            <a:r>
              <a:rPr lang="ru-RU" dirty="0" smtClean="0"/>
              <a:t>Цеце – ж.р. (муха)</a:t>
            </a:r>
            <a:endParaRPr lang="ru-RU" dirty="0" smtClean="0"/>
          </a:p>
          <a:p>
            <a:r>
              <a:rPr lang="ru-RU" dirty="0" smtClean="0"/>
              <a:t>Конферансье – м.р. </a:t>
            </a:r>
            <a:endParaRPr lang="ru-RU" dirty="0" smtClean="0"/>
          </a:p>
          <a:p>
            <a:r>
              <a:rPr lang="ru-RU" dirty="0" smtClean="0"/>
              <a:t>Онтарио – ср.р. (озеро)</a:t>
            </a:r>
            <a:endParaRPr lang="ru-RU" dirty="0" smtClean="0"/>
          </a:p>
          <a:p>
            <a:r>
              <a:rPr lang="ru-RU" dirty="0" smtClean="0"/>
              <a:t>Кадриль – ж.р. (нулевое окончание с мягким знаком на конце)</a:t>
            </a:r>
            <a:endParaRPr lang="ru-RU" dirty="0" smtClean="0"/>
          </a:p>
          <a:p>
            <a:r>
              <a:rPr lang="ru-RU" dirty="0" smtClean="0"/>
              <a:t>Тюль – м.р.</a:t>
            </a:r>
            <a:endParaRPr lang="ru-RU" dirty="0" smtClean="0"/>
          </a:p>
          <a:p>
            <a:r>
              <a:rPr lang="ru-RU" dirty="0" smtClean="0"/>
              <a:t>Бистро – ср.р. (окончание О)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грамматики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785926"/>
            <a:ext cx="3857620" cy="4623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Определите, к каким разрядам относятся приведённые ниже местоимения:</a:t>
            </a:r>
          </a:p>
          <a:p>
            <a:pPr>
              <a:buNone/>
            </a:pPr>
            <a:r>
              <a:rPr lang="ru-RU" dirty="0" smtClean="0"/>
              <a:t>Их</a:t>
            </a:r>
          </a:p>
          <a:p>
            <a:pPr>
              <a:buNone/>
            </a:pPr>
            <a:r>
              <a:rPr lang="ru-RU" dirty="0" smtClean="0"/>
              <a:t>Мне</a:t>
            </a:r>
          </a:p>
          <a:p>
            <a:pPr>
              <a:buNone/>
            </a:pPr>
            <a:r>
              <a:rPr lang="ru-RU" dirty="0" smtClean="0"/>
              <a:t>Себе</a:t>
            </a:r>
          </a:p>
          <a:p>
            <a:pPr>
              <a:buNone/>
            </a:pPr>
            <a:r>
              <a:rPr lang="ru-RU" dirty="0" smtClean="0"/>
              <a:t>Свой</a:t>
            </a:r>
          </a:p>
          <a:p>
            <a:pPr>
              <a:buNone/>
            </a:pPr>
            <a:r>
              <a:rPr lang="ru-RU" dirty="0" smtClean="0"/>
              <a:t>Кто-то</a:t>
            </a:r>
          </a:p>
          <a:p>
            <a:pPr>
              <a:buNone/>
            </a:pPr>
            <a:r>
              <a:rPr lang="ru-RU" dirty="0" smtClean="0"/>
              <a:t>Что</a:t>
            </a:r>
          </a:p>
          <a:p>
            <a:pPr>
              <a:buNone/>
            </a:pPr>
            <a:r>
              <a:rPr lang="ru-RU" dirty="0" smtClean="0"/>
              <a:t>Некто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Их – личное и </a:t>
            </a:r>
            <a:r>
              <a:rPr lang="ru-RU" dirty="0" err="1" smtClean="0"/>
              <a:t>притяж</a:t>
            </a:r>
            <a:endParaRPr lang="ru-RU" dirty="0" smtClean="0"/>
          </a:p>
          <a:p>
            <a:r>
              <a:rPr lang="ru-RU" dirty="0" smtClean="0"/>
              <a:t>Мне – личное </a:t>
            </a:r>
            <a:endParaRPr lang="ru-RU" dirty="0" smtClean="0"/>
          </a:p>
          <a:p>
            <a:r>
              <a:rPr lang="ru-RU" dirty="0" smtClean="0"/>
              <a:t>Себе - возвратное</a:t>
            </a:r>
            <a:endParaRPr lang="ru-RU" dirty="0" smtClean="0"/>
          </a:p>
          <a:p>
            <a:r>
              <a:rPr lang="ru-RU" dirty="0" smtClean="0"/>
              <a:t>Свой - </a:t>
            </a:r>
            <a:r>
              <a:rPr lang="ru-RU" dirty="0" err="1" smtClean="0"/>
              <a:t>притяж</a:t>
            </a:r>
            <a:endParaRPr lang="ru-RU" dirty="0" smtClean="0"/>
          </a:p>
          <a:p>
            <a:r>
              <a:rPr lang="ru-RU" dirty="0" smtClean="0"/>
              <a:t>Кто-то - неопределённое</a:t>
            </a:r>
            <a:endParaRPr lang="ru-RU" dirty="0" smtClean="0"/>
          </a:p>
          <a:p>
            <a:r>
              <a:rPr lang="ru-RU" dirty="0" smtClean="0"/>
              <a:t>Что – относит и вопросит</a:t>
            </a:r>
            <a:endParaRPr lang="ru-RU" dirty="0" smtClean="0"/>
          </a:p>
          <a:p>
            <a:r>
              <a:rPr lang="ru-RU" dirty="0" smtClean="0"/>
              <a:t>Некто - неопределённое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выражения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Объясните значения и укажите источники приведённых ниже крылатых выражений.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Покой нам только снится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Смешение французского с нижегородским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786182" y="1773936"/>
            <a:ext cx="4900618" cy="4623816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Покой нам только </a:t>
            </a:r>
            <a:r>
              <a:rPr lang="ru-RU" dirty="0" smtClean="0"/>
              <a:t>снится – о беспокойном состоянии. Из стихотворения А. Блока «Скифы»: «И вечный бой, покой нам только снится…»</a:t>
            </a: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Смешение французского с </a:t>
            </a:r>
            <a:r>
              <a:rPr lang="ru-RU" dirty="0" smtClean="0"/>
              <a:t>нижегородским – о неуместном использовании заимствованных слов. Из комедии А. </a:t>
            </a:r>
            <a:r>
              <a:rPr lang="ru-RU" dirty="0" err="1" smtClean="0"/>
              <a:t>Грибоедова</a:t>
            </a:r>
            <a:r>
              <a:rPr lang="ru-RU" dirty="0" smtClean="0"/>
              <a:t> «Горе от ума». Взято из монолога Чацкого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выражения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выражения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выражения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выражения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загадка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Выберите фразу, содержащую верное суждение:</a:t>
            </a:r>
          </a:p>
          <a:p>
            <a:pPr marL="633222" indent="-514350">
              <a:buNone/>
            </a:pPr>
            <a:r>
              <a:rPr lang="ru-RU" b="1" dirty="0" smtClean="0"/>
              <a:t>Старославянский язык был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Языком, на котором когда-то говорили все славяне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Письменным языком южных и восточных славян.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емиугольник 8"/>
          <p:cNvSpPr/>
          <p:nvPr/>
        </p:nvSpPr>
        <p:spPr>
          <a:xfrm>
            <a:off x="6357950" y="3214686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загадка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вопрос!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1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1214446"/>
                <a:gridCol w="1285884"/>
                <a:gridCol w="1357322"/>
                <a:gridCol w="1357322"/>
                <a:gridCol w="12572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Культура</a:t>
                      </a:r>
                      <a:r>
                        <a:rPr lang="ru-RU" sz="2000" b="1" baseline="0" dirty="0" smtClean="0"/>
                        <a:t> речи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Загадки</a:t>
                      </a:r>
                      <a:r>
                        <a:rPr lang="ru-RU" sz="2000" b="1" baseline="0" dirty="0" smtClean="0"/>
                        <a:t> грамматики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Крылатые</a:t>
                      </a:r>
                      <a:r>
                        <a:rPr lang="ru-RU" sz="2000" b="1" baseline="0" dirty="0" smtClean="0"/>
                        <a:t> выражения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Лингвистиче</a:t>
                      </a:r>
                      <a:r>
                        <a:rPr lang="ru-RU" sz="2000" b="1" dirty="0" smtClean="0"/>
                        <a:t>-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ская</a:t>
                      </a:r>
                      <a:r>
                        <a:rPr lang="ru-RU" sz="2000" b="1" dirty="0" smtClean="0"/>
                        <a:t> загадка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загадка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643834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загадка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572132" y="5143512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загадка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101584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речи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Затранскрибируйте слова:</a:t>
            </a:r>
          </a:p>
          <a:p>
            <a:r>
              <a:rPr lang="ru-RU" dirty="0" smtClean="0"/>
              <a:t>Ателье</a:t>
            </a:r>
          </a:p>
          <a:p>
            <a:r>
              <a:rPr lang="ru-RU" dirty="0" smtClean="0"/>
              <a:t>Музей</a:t>
            </a:r>
          </a:p>
          <a:p>
            <a:r>
              <a:rPr lang="ru-RU" dirty="0" smtClean="0"/>
              <a:t>Фанера</a:t>
            </a:r>
          </a:p>
          <a:p>
            <a:r>
              <a:rPr lang="ru-RU" dirty="0" smtClean="0"/>
              <a:t>Бассейн</a:t>
            </a:r>
          </a:p>
          <a:p>
            <a:r>
              <a:rPr lang="ru-RU" dirty="0" smtClean="0"/>
              <a:t>Кафе</a:t>
            </a:r>
          </a:p>
          <a:p>
            <a:r>
              <a:rPr lang="ru-RU" dirty="0" smtClean="0"/>
              <a:t>Термин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Ателье </a:t>
            </a:r>
            <a:r>
              <a:rPr lang="en-US" dirty="0" smtClean="0"/>
              <a:t>[</a:t>
            </a:r>
            <a:r>
              <a:rPr lang="ru-RU" dirty="0" err="1" smtClean="0"/>
              <a:t>атэл</a:t>
            </a:r>
            <a:r>
              <a:rPr lang="en-US" dirty="0" smtClean="0"/>
              <a:t>’</a:t>
            </a:r>
            <a:r>
              <a:rPr lang="ru-RU" dirty="0" err="1" smtClean="0"/>
              <a:t>йэ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Музей </a:t>
            </a:r>
            <a:r>
              <a:rPr lang="en-US" dirty="0" smtClean="0"/>
              <a:t>[</a:t>
            </a:r>
            <a:r>
              <a:rPr lang="ru-RU" dirty="0" smtClean="0"/>
              <a:t>муз</a:t>
            </a:r>
            <a:r>
              <a:rPr lang="en-US" dirty="0" smtClean="0"/>
              <a:t>’</a:t>
            </a:r>
            <a:r>
              <a:rPr lang="ru-RU" dirty="0" smtClean="0"/>
              <a:t>эй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Фанера </a:t>
            </a:r>
            <a:r>
              <a:rPr lang="en-US" dirty="0" smtClean="0"/>
              <a:t>[</a:t>
            </a:r>
            <a:r>
              <a:rPr lang="ru-RU" dirty="0" err="1" smtClean="0"/>
              <a:t>фан</a:t>
            </a:r>
            <a:r>
              <a:rPr lang="en-US" dirty="0" smtClean="0"/>
              <a:t>’</a:t>
            </a:r>
            <a:r>
              <a:rPr lang="ru-RU" dirty="0" smtClean="0"/>
              <a:t>эра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Бассейн </a:t>
            </a:r>
            <a:r>
              <a:rPr lang="en-US" dirty="0" smtClean="0"/>
              <a:t>[</a:t>
            </a:r>
            <a:r>
              <a:rPr lang="ru-RU" dirty="0" err="1" smtClean="0"/>
              <a:t>басэйн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Кафе </a:t>
            </a:r>
            <a:r>
              <a:rPr lang="en-US" dirty="0" smtClean="0"/>
              <a:t>[</a:t>
            </a:r>
            <a:r>
              <a:rPr lang="ru-RU" dirty="0" err="1" smtClean="0"/>
              <a:t>кафэ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Термин 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’</a:t>
            </a:r>
            <a:r>
              <a:rPr lang="ru-RU" dirty="0" err="1" smtClean="0"/>
              <a:t>эрмин</a:t>
            </a:r>
            <a:r>
              <a:rPr lang="en-US" dirty="0" smtClean="0"/>
              <a:t>]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речи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Затранскрибируйте </a:t>
            </a:r>
            <a:r>
              <a:rPr lang="ru-RU" dirty="0" smtClean="0"/>
              <a:t>слова:</a:t>
            </a:r>
          </a:p>
          <a:p>
            <a:r>
              <a:rPr lang="ru-RU" dirty="0" smtClean="0"/>
              <a:t>дефис</a:t>
            </a:r>
          </a:p>
          <a:p>
            <a:r>
              <a:rPr lang="ru-RU" dirty="0" smtClean="0"/>
              <a:t>Кофе</a:t>
            </a:r>
          </a:p>
          <a:p>
            <a:r>
              <a:rPr lang="ru-RU" dirty="0" smtClean="0"/>
              <a:t>Крем</a:t>
            </a:r>
          </a:p>
          <a:p>
            <a:r>
              <a:rPr lang="ru-RU" dirty="0" smtClean="0"/>
              <a:t>Шинель</a:t>
            </a:r>
          </a:p>
          <a:p>
            <a:r>
              <a:rPr lang="ru-RU" dirty="0" smtClean="0"/>
              <a:t>Тент</a:t>
            </a:r>
          </a:p>
          <a:p>
            <a:r>
              <a:rPr lang="ru-RU" dirty="0" smtClean="0"/>
              <a:t>Фен</a:t>
            </a:r>
          </a:p>
          <a:p>
            <a:r>
              <a:rPr lang="ru-RU" dirty="0" smtClean="0"/>
              <a:t>Кортеж</a:t>
            </a:r>
          </a:p>
          <a:p>
            <a:r>
              <a:rPr lang="ru-RU" dirty="0" smtClean="0"/>
              <a:t>Корнет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Дефис – </a:t>
            </a:r>
            <a:r>
              <a:rPr lang="en-US" dirty="0" smtClean="0"/>
              <a:t>[</a:t>
            </a:r>
            <a:r>
              <a:rPr lang="ru-RU" dirty="0" err="1" smtClean="0"/>
              <a:t>дэфис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Кофе – </a:t>
            </a:r>
            <a:r>
              <a:rPr lang="en-US" dirty="0" smtClean="0"/>
              <a:t>[</a:t>
            </a:r>
            <a:r>
              <a:rPr lang="ru-RU" dirty="0" err="1" smtClean="0"/>
              <a:t>коф</a:t>
            </a:r>
            <a:r>
              <a:rPr lang="en-US" dirty="0" smtClean="0"/>
              <a:t>’</a:t>
            </a:r>
            <a:r>
              <a:rPr lang="ru-RU" dirty="0" smtClean="0"/>
              <a:t>э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Крем – </a:t>
            </a:r>
            <a:r>
              <a:rPr lang="en-US" dirty="0" smtClean="0"/>
              <a:t>[</a:t>
            </a:r>
            <a:r>
              <a:rPr lang="ru-RU" dirty="0" err="1" smtClean="0"/>
              <a:t>кр</a:t>
            </a:r>
            <a:r>
              <a:rPr lang="en-US" dirty="0" smtClean="0"/>
              <a:t>’</a:t>
            </a:r>
            <a:r>
              <a:rPr lang="ru-RU" dirty="0" err="1" smtClean="0"/>
              <a:t>эм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Шинель – </a:t>
            </a:r>
            <a:r>
              <a:rPr lang="en-US" dirty="0" smtClean="0"/>
              <a:t>[</a:t>
            </a:r>
            <a:r>
              <a:rPr lang="ru-RU" dirty="0" err="1" smtClean="0"/>
              <a:t>шын</a:t>
            </a:r>
            <a:r>
              <a:rPr lang="en-US" dirty="0" smtClean="0"/>
              <a:t>’</a:t>
            </a:r>
            <a:r>
              <a:rPr lang="ru-RU" dirty="0" smtClean="0"/>
              <a:t>эль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Тент – </a:t>
            </a:r>
            <a:r>
              <a:rPr lang="en-US" dirty="0" smtClean="0"/>
              <a:t>[</a:t>
            </a:r>
            <a:r>
              <a:rPr lang="ru-RU" dirty="0" err="1" smtClean="0"/>
              <a:t>тэнт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Фен – </a:t>
            </a:r>
            <a:r>
              <a:rPr lang="en-US" dirty="0" smtClean="0"/>
              <a:t>[</a:t>
            </a:r>
            <a:r>
              <a:rPr lang="ru-RU" dirty="0" err="1" smtClean="0"/>
              <a:t>ф</a:t>
            </a:r>
            <a:r>
              <a:rPr lang="en-US" dirty="0" smtClean="0"/>
              <a:t>’</a:t>
            </a:r>
            <a:r>
              <a:rPr lang="ru-RU" dirty="0" err="1" smtClean="0"/>
              <a:t>эн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Кортеж – </a:t>
            </a:r>
            <a:r>
              <a:rPr lang="en-US" dirty="0" smtClean="0"/>
              <a:t>[</a:t>
            </a:r>
            <a:r>
              <a:rPr lang="ru-RU" dirty="0" err="1" smtClean="0"/>
              <a:t>картэш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Корнет – </a:t>
            </a:r>
            <a:r>
              <a:rPr lang="en-US" dirty="0" smtClean="0"/>
              <a:t>[</a:t>
            </a:r>
            <a:r>
              <a:rPr lang="ru-RU" dirty="0" err="1" smtClean="0"/>
              <a:t>карн</a:t>
            </a:r>
            <a:r>
              <a:rPr lang="en-US" dirty="0" smtClean="0"/>
              <a:t>’</a:t>
            </a:r>
            <a:r>
              <a:rPr lang="ru-RU" dirty="0" err="1" smtClean="0"/>
              <a:t>эт</a:t>
            </a:r>
            <a:r>
              <a:rPr lang="en-US" dirty="0" smtClean="0"/>
              <a:t>]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речи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Выберите правильную форму управления. Укажите возможные варианты. </a:t>
            </a:r>
          </a:p>
          <a:p>
            <a:pPr>
              <a:buNone/>
            </a:pPr>
            <a:r>
              <a:rPr lang="ru-RU" dirty="0" smtClean="0"/>
              <a:t>Образец: согласно (приказ) – согласно (чему?) приказу. </a:t>
            </a:r>
          </a:p>
          <a:p>
            <a:pPr>
              <a:buNone/>
            </a:pPr>
            <a:r>
              <a:rPr lang="ru-RU" dirty="0" smtClean="0"/>
              <a:t>________________________</a:t>
            </a:r>
          </a:p>
          <a:p>
            <a:pPr>
              <a:buNone/>
            </a:pPr>
            <a:r>
              <a:rPr lang="ru-RU" dirty="0" smtClean="0"/>
              <a:t>Командующий (армия)</a:t>
            </a:r>
          </a:p>
          <a:p>
            <a:pPr>
              <a:buNone/>
            </a:pPr>
            <a:r>
              <a:rPr lang="ru-RU" dirty="0" smtClean="0"/>
              <a:t>Курировать (работа)</a:t>
            </a:r>
          </a:p>
          <a:p>
            <a:pPr>
              <a:buNone/>
            </a:pPr>
            <a:r>
              <a:rPr lang="ru-RU" dirty="0" smtClean="0"/>
              <a:t>Отзыв о/об/на (автореферат)</a:t>
            </a:r>
          </a:p>
          <a:p>
            <a:pPr>
              <a:buNone/>
            </a:pPr>
            <a:r>
              <a:rPr lang="ru-RU" dirty="0" smtClean="0"/>
              <a:t>Избегать (опасность)</a:t>
            </a:r>
          </a:p>
          <a:p>
            <a:pPr>
              <a:buNone/>
            </a:pPr>
            <a:r>
              <a:rPr lang="ru-RU" dirty="0" smtClean="0"/>
              <a:t>Заслуживать (доверие)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Командующий </a:t>
            </a:r>
            <a:r>
              <a:rPr lang="ru-RU" dirty="0" smtClean="0"/>
              <a:t>(чем?) армией</a:t>
            </a:r>
            <a:endParaRPr lang="ru-RU" dirty="0" smtClean="0"/>
          </a:p>
          <a:p>
            <a:r>
              <a:rPr lang="ru-RU" dirty="0" smtClean="0"/>
              <a:t>Курировать </a:t>
            </a:r>
            <a:r>
              <a:rPr lang="ru-RU" dirty="0" smtClean="0"/>
              <a:t>(что?) работу</a:t>
            </a:r>
            <a:endParaRPr lang="ru-RU" dirty="0" smtClean="0"/>
          </a:p>
          <a:p>
            <a:r>
              <a:rPr lang="ru-RU" dirty="0" smtClean="0"/>
              <a:t>Отзыв </a:t>
            </a:r>
            <a:r>
              <a:rPr lang="ru-RU" dirty="0" smtClean="0"/>
              <a:t>(о чём?) об автореферате и отзыв (на что?) на автореферат</a:t>
            </a:r>
            <a:endParaRPr lang="ru-RU" dirty="0" smtClean="0"/>
          </a:p>
          <a:p>
            <a:r>
              <a:rPr lang="ru-RU" dirty="0" smtClean="0"/>
              <a:t>Избегать </a:t>
            </a:r>
            <a:r>
              <a:rPr lang="ru-RU" dirty="0" smtClean="0"/>
              <a:t>(чего?) опасности</a:t>
            </a:r>
            <a:endParaRPr lang="ru-RU" dirty="0" smtClean="0"/>
          </a:p>
          <a:p>
            <a:r>
              <a:rPr lang="ru-RU" dirty="0" smtClean="0"/>
              <a:t>Заслуживать </a:t>
            </a:r>
            <a:r>
              <a:rPr lang="ru-RU" dirty="0" smtClean="0"/>
              <a:t>(чего?) доверия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858148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глашатай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643446"/>
            <a:ext cx="1800225" cy="18732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речи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Раскройте скобки. Имена числительные запишите словами. Укажите основания выбора формы.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Для гражданского кооператива заказаны 23 (ворота)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Ателье получило 24 (ножницы)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Космонавты провели на орбитальной станции «Мир» 152 (сутки)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Для гражданского кооператива заказаны ворота в количестве двадцати трёх штук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Ателье </a:t>
            </a:r>
            <a:r>
              <a:rPr lang="ru-RU" dirty="0" smtClean="0"/>
              <a:t>получило двадцать четыре </a:t>
            </a:r>
            <a:r>
              <a:rPr lang="ru-RU" dirty="0" smtClean="0"/>
              <a:t>штуки </a:t>
            </a:r>
            <a:r>
              <a:rPr lang="ru-RU" dirty="0" smtClean="0"/>
              <a:t>ножниц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Космонавты находились на орбитальной станции «Мир» в течение ста пятидесяти двух суток.</a:t>
            </a:r>
          </a:p>
          <a:p>
            <a:pPr marL="633222" indent="-514350">
              <a:buNone/>
            </a:pPr>
            <a:r>
              <a:rPr lang="ru-RU" dirty="0" smtClean="0"/>
              <a:t>Собирательные имена числительные не могут использоваться в составных числительных, поэтому в подобных случаях следует прибегать к различного рода синонимическими заменам.</a:t>
            </a: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15272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знания2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4857760"/>
            <a:ext cx="1543050" cy="1743075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речи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От приведённых глаголов образуйте форму 2-го лица единственного числа повелительного наклонения. В словах поставьте ударения.</a:t>
            </a:r>
          </a:p>
          <a:p>
            <a:r>
              <a:rPr lang="ru-RU" dirty="0" smtClean="0"/>
              <a:t>Помаслить</a:t>
            </a:r>
          </a:p>
          <a:p>
            <a:r>
              <a:rPr lang="ru-RU" dirty="0" smtClean="0"/>
              <a:t>Уведомить</a:t>
            </a:r>
          </a:p>
          <a:p>
            <a:r>
              <a:rPr lang="ru-RU" dirty="0" smtClean="0"/>
              <a:t>Поехать</a:t>
            </a:r>
          </a:p>
          <a:p>
            <a:r>
              <a:rPr lang="ru-RU" dirty="0" smtClean="0"/>
              <a:t>Умилостивить</a:t>
            </a:r>
          </a:p>
          <a:p>
            <a:r>
              <a:rPr lang="ru-RU" dirty="0" smtClean="0"/>
              <a:t>Вывести</a:t>
            </a:r>
          </a:p>
          <a:p>
            <a:r>
              <a:rPr lang="ru-RU" dirty="0" smtClean="0"/>
              <a:t>Выщипать</a:t>
            </a:r>
          </a:p>
          <a:p>
            <a:r>
              <a:rPr lang="ru-RU" dirty="0" smtClean="0"/>
              <a:t>Напоить</a:t>
            </a:r>
          </a:p>
          <a:p>
            <a:r>
              <a:rPr lang="ru-RU" dirty="0" smtClean="0"/>
              <a:t>Клеить</a:t>
            </a:r>
          </a:p>
          <a:p>
            <a:r>
              <a:rPr lang="ru-RU" dirty="0" smtClean="0"/>
              <a:t>Нянчить</a:t>
            </a:r>
          </a:p>
          <a:p>
            <a:r>
              <a:rPr lang="ru-RU" dirty="0" smtClean="0"/>
              <a:t>Вымазать</a:t>
            </a:r>
          </a:p>
          <a:p>
            <a:r>
              <a:rPr lang="ru-RU" dirty="0" smtClean="0"/>
              <a:t>Выхлестать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Пом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сли</a:t>
            </a:r>
          </a:p>
          <a:p>
            <a:r>
              <a:rPr lang="ru-RU" dirty="0" err="1" smtClean="0"/>
              <a:t>Ув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доми</a:t>
            </a:r>
            <a:r>
              <a:rPr lang="ru-RU" dirty="0" smtClean="0"/>
              <a:t> и ув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домь</a:t>
            </a:r>
          </a:p>
          <a:p>
            <a:r>
              <a:rPr lang="ru-RU" dirty="0" smtClean="0"/>
              <a:t>Поезж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</a:t>
            </a:r>
          </a:p>
          <a:p>
            <a:r>
              <a:rPr lang="ru-RU" dirty="0" smtClean="0"/>
              <a:t>Ум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лостивь</a:t>
            </a:r>
          </a:p>
          <a:p>
            <a:r>
              <a:rPr lang="ru-RU" dirty="0" smtClean="0"/>
              <a:t>В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веди</a:t>
            </a:r>
          </a:p>
          <a:p>
            <a:r>
              <a:rPr lang="ru-RU" dirty="0" smtClean="0"/>
              <a:t>В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щипли</a:t>
            </a:r>
          </a:p>
          <a:p>
            <a:r>
              <a:rPr lang="ru-RU" dirty="0" smtClean="0"/>
              <a:t>Напо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dirty="0" smtClean="0"/>
              <a:t>Кл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</a:t>
            </a:r>
          </a:p>
          <a:p>
            <a:r>
              <a:rPr lang="ru-RU" dirty="0" smtClean="0"/>
              <a:t>Н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нчи</a:t>
            </a:r>
          </a:p>
          <a:p>
            <a:r>
              <a:rPr lang="ru-RU" dirty="0" smtClean="0"/>
              <a:t>В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мажи и </a:t>
            </a:r>
            <a:r>
              <a:rPr lang="ru-RU" dirty="0" err="1" smtClean="0"/>
              <a:t>в</a:t>
            </a:r>
            <a:r>
              <a:rPr lang="ru-RU" b="1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мажь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хлещи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двое учатся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142984"/>
            <a:ext cx="1690615" cy="1691482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грамматики</a:t>
            </a:r>
            <a:r>
              <a:rPr lang="ru-RU" dirty="0" smtClean="0"/>
              <a:t>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Выберите правильный ответ. Докажите.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Все имена существительные среднего рода в современном русском языке являются неодушевлёнными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Не все </a:t>
            </a:r>
            <a:r>
              <a:rPr lang="ru-RU" dirty="0" smtClean="0"/>
              <a:t>имена существительные среднего рода в современном русском языке являются неодушевлёнными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6238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Не все имена существительные среднего рода в современном русском языке являются неодушевлёнными</a:t>
            </a:r>
          </a:p>
          <a:p>
            <a:pPr>
              <a:buNone/>
            </a:pPr>
            <a:r>
              <a:rPr lang="ru-RU" dirty="0" smtClean="0"/>
              <a:t>Например, одушевлёнными являются имена существительные среднего рода, обозначающие сказочные персонажи: чудовище, страшилище.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грамматики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Выберите правильный ответ. Докажите.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Все имена существительные с нулевым окончанием в именительном падеже единственного числа относятся к мужскому роду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Не все </a:t>
            </a:r>
            <a:r>
              <a:rPr lang="ru-RU" dirty="0" smtClean="0"/>
              <a:t>имена существительные с нулевым окончанием в именительном падеже единственного числа относятся к мужскому роду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858148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Не все имена существительные с нулевым окончанием в именительном падеже единственного числа относятся к мужскому роду</a:t>
            </a:r>
          </a:p>
          <a:p>
            <a:pPr>
              <a:buNone/>
            </a:pPr>
            <a:r>
              <a:rPr lang="ru-RU" dirty="0" smtClean="0"/>
              <a:t>Например, к женском роду относятся имена существительные 3-его склонения с нулевым окончанием: ночь, рожь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292</TotalTime>
  <Words>858</Words>
  <PresentationFormat>Экран (4:3)</PresentationFormat>
  <Paragraphs>212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Подготовка к олимпиаде по русскому языку</vt:lpstr>
      <vt:lpstr>Выбери вопрос!</vt:lpstr>
      <vt:lpstr>Культура речи 10</vt:lpstr>
      <vt:lpstr>Культура речи 20</vt:lpstr>
      <vt:lpstr>Культура речи 30</vt:lpstr>
      <vt:lpstr>Культура речи 40</vt:lpstr>
      <vt:lpstr>Культура речи 50</vt:lpstr>
      <vt:lpstr>Загадки грамматики 10</vt:lpstr>
      <vt:lpstr>Загадки грамматики 20</vt:lpstr>
      <vt:lpstr>Загадки грамматики 30</vt:lpstr>
      <vt:lpstr>Загадки грамматики 40</vt:lpstr>
      <vt:lpstr>Загадки грамматики 50</vt:lpstr>
      <vt:lpstr>Крылатые выражения 10</vt:lpstr>
      <vt:lpstr>Крылатые выражения 20</vt:lpstr>
      <vt:lpstr>Крылатые выражения 30</vt:lpstr>
      <vt:lpstr>Крылатые выражения 40</vt:lpstr>
      <vt:lpstr>Крылатые выражения 50</vt:lpstr>
      <vt:lpstr>Лингвистическая загадка 10</vt:lpstr>
      <vt:lpstr>Лингвистическая загадка 20</vt:lpstr>
      <vt:lpstr>Лингвистическая загадка 30</vt:lpstr>
      <vt:lpstr>Лингвистическая загадка 40</vt:lpstr>
      <vt:lpstr>Лингвистическая загадка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олимпиаде по русскому языку</dc:title>
  <dc:creator>Инна</dc:creator>
  <cp:lastModifiedBy>1</cp:lastModifiedBy>
  <cp:revision>32</cp:revision>
  <dcterms:created xsi:type="dcterms:W3CDTF">2009-03-28T09:38:10Z</dcterms:created>
  <dcterms:modified xsi:type="dcterms:W3CDTF">2009-04-05T10:52:34Z</dcterms:modified>
</cp:coreProperties>
</file>