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  <p:sndAc>
      <p:stSnd>
        <p:snd r:embed="rId1" name="cashreg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ashreg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ashreg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ashreg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  <p:sndAc>
      <p:stSnd>
        <p:snd r:embed="rId1" name="cashreg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ashreg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ashreg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ashreg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ashreg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  <p:sndAc>
      <p:stSnd>
        <p:snd r:embed="rId1" name="cashreg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28.03.2009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  <p:sndAc>
      <p:stSnd>
        <p:snd r:embed="rId1" name="cashreg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  <p:sndAc>
      <p:stSnd>
        <p:snd r:embed="rId13" name="cashreg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wmf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wmf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audio" Target="../media/audio1.wav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Подготовка к олимпиаде по русскому языку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«Школы юного филолога»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35716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МОУ «СОШ №13 с УИОП»</a:t>
            </a:r>
            <a:endParaRPr lang="ru-RU" b="1" i="1" dirty="0"/>
          </a:p>
        </p:txBody>
      </p:sp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30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Являются ли этимологически родственными слова: золотой, жёлтый?</a:t>
            </a:r>
            <a:endParaRPr lang="ru-RU" dirty="0"/>
          </a:p>
        </p:txBody>
      </p:sp>
      <p:pic>
        <p:nvPicPr>
          <p:cNvPr id="7" name="Содержимое 6" descr="Золотой ковш Михаила Фёдоровича (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86182" y="3571876"/>
            <a:ext cx="2505219" cy="227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жёлтый человечек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3000372"/>
            <a:ext cx="871538" cy="1830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0562" y="1714488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Являются. Золото – буквально «жёлтый металл». В литовском языке: </a:t>
            </a:r>
            <a:r>
              <a:rPr lang="en-US" b="1" i="1" dirty="0" err="1" smtClean="0"/>
              <a:t>heltas</a:t>
            </a:r>
            <a:r>
              <a:rPr lang="en-US" b="1" i="1" dirty="0" smtClean="0"/>
              <a:t> </a:t>
            </a:r>
            <a:r>
              <a:rPr lang="ru-RU" b="1" i="1" dirty="0" smtClean="0"/>
              <a:t>– «золотой, жёлтый»</a:t>
            </a:r>
            <a:endParaRPr lang="ru-RU" b="1" i="1" dirty="0"/>
          </a:p>
        </p:txBody>
      </p:sp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40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Являются ли этимологически родственными слова: иметь, взимать, взятка?</a:t>
            </a:r>
            <a:endParaRPr lang="ru-RU" dirty="0"/>
          </a:p>
        </p:txBody>
      </p:sp>
      <p:pic>
        <p:nvPicPr>
          <p:cNvPr id="7" name="Содержимое 6" descr="дикарь с курицей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34" y="3857628"/>
            <a:ext cx="1292245" cy="2651541"/>
          </a:xfrm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клад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4286256"/>
            <a:ext cx="1819275" cy="1400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0562" y="1714488"/>
            <a:ext cx="4357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Являются. </a:t>
            </a:r>
            <a:r>
              <a:rPr lang="ru-RU" sz="2400" b="1" i="1" u="sng" dirty="0" smtClean="0"/>
              <a:t>Иметь </a:t>
            </a:r>
            <a:r>
              <a:rPr lang="ru-RU" sz="2400" b="1" i="1" dirty="0" smtClean="0"/>
              <a:t>– от индоевропейского «обладать взятым»</a:t>
            </a:r>
          </a:p>
          <a:p>
            <a:r>
              <a:rPr lang="ru-RU" sz="2400" b="1" i="1" u="sng" dirty="0" smtClean="0"/>
              <a:t>Взимать</a:t>
            </a:r>
            <a:r>
              <a:rPr lang="ru-RU" sz="2400" b="1" i="1" dirty="0" smtClean="0"/>
              <a:t> – из </a:t>
            </a:r>
            <a:r>
              <a:rPr lang="ru-RU" sz="2400" b="1" i="1" dirty="0" err="1" smtClean="0"/>
              <a:t>стар.-слав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Взимати</a:t>
            </a:r>
            <a:r>
              <a:rPr lang="ru-RU" sz="2400" b="1" i="1" dirty="0" smtClean="0"/>
              <a:t> – брать</a:t>
            </a:r>
          </a:p>
          <a:p>
            <a:r>
              <a:rPr lang="ru-RU" sz="2400" b="1" i="1" u="sng" dirty="0" smtClean="0"/>
              <a:t>Взятка</a:t>
            </a:r>
            <a:r>
              <a:rPr lang="ru-RU" sz="2400" b="1" i="1" dirty="0" smtClean="0"/>
              <a:t> =  приставка* </a:t>
            </a:r>
            <a:r>
              <a:rPr lang="en-US" sz="2400" b="1" i="1" dirty="0" smtClean="0"/>
              <a:t>v</a:t>
            </a:r>
            <a:r>
              <a:rPr lang="ru-RU" sz="2400" b="1" i="1" dirty="0" err="1" smtClean="0"/>
              <a:t>ъ</a:t>
            </a:r>
            <a:r>
              <a:rPr lang="en-US" sz="2400" b="1" i="1" dirty="0" smtClean="0"/>
              <a:t>z </a:t>
            </a:r>
            <a:r>
              <a:rPr lang="ru-RU" sz="2400" b="1" i="1" dirty="0" smtClean="0"/>
              <a:t>+ корень *</a:t>
            </a:r>
            <a:r>
              <a:rPr lang="en-US" sz="2400" b="1" i="1" dirty="0" err="1" smtClean="0"/>
              <a:t>jeti</a:t>
            </a:r>
            <a:r>
              <a:rPr lang="ru-RU" sz="2400" b="1" i="1" dirty="0" smtClean="0"/>
              <a:t> (что значит «брать»)</a:t>
            </a:r>
            <a:endParaRPr lang="ru-RU" sz="2400" b="1" i="1" dirty="0"/>
          </a:p>
        </p:txBody>
      </p:sp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50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773936"/>
            <a:ext cx="3857620" cy="46238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Являются ли этимологически родственными слова: Волоколамск, привлекательный, влажный?</a:t>
            </a:r>
            <a:endParaRPr lang="ru-RU" dirty="0"/>
          </a:p>
        </p:txBody>
      </p:sp>
      <p:pic>
        <p:nvPicPr>
          <p:cNvPr id="7" name="Содержимое 6" descr="мышь под грибком.wm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4714884"/>
            <a:ext cx="1495443" cy="1919914"/>
          </a:xfrm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золуш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4429132"/>
            <a:ext cx="1540085" cy="19153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0496" y="1428736"/>
            <a:ext cx="51435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Волоколамск  =</a:t>
            </a:r>
            <a:r>
              <a:rPr lang="ru-RU" b="1" i="1" dirty="0" smtClean="0"/>
              <a:t> волок (то есть влачить, волочить, тащить, протягивать) + </a:t>
            </a:r>
            <a:r>
              <a:rPr lang="ru-RU" b="1" i="1" dirty="0" err="1" smtClean="0"/>
              <a:t>Ламский</a:t>
            </a:r>
            <a:r>
              <a:rPr lang="ru-RU" b="1" i="1" dirty="0" smtClean="0"/>
              <a:t> </a:t>
            </a:r>
          </a:p>
          <a:p>
            <a:r>
              <a:rPr lang="ru-RU" b="1" i="1" dirty="0" smtClean="0"/>
              <a:t>Раньше наши предки часто передвигались водным путём. Но был и участки суши, где корабли перетаскивали волоком. Такие участки суши назывались «волоки», «волок». У начала и конца волока появлялись селения. Одно из них называлось Ламским. Потом превратилось в город Волоколамск.</a:t>
            </a:r>
          </a:p>
          <a:p>
            <a:r>
              <a:rPr lang="ru-RU" b="1" i="1" u="sng" dirty="0" smtClean="0"/>
              <a:t>Привлекательный</a:t>
            </a:r>
            <a:r>
              <a:rPr lang="ru-RU" b="1" i="1" dirty="0" smtClean="0"/>
              <a:t>  = влечь (</a:t>
            </a:r>
            <a:r>
              <a:rPr lang="ru-RU" b="1" i="1" dirty="0" err="1" smtClean="0"/>
              <a:t>ст.-слав</a:t>
            </a:r>
            <a:r>
              <a:rPr lang="ru-RU" b="1" i="1" dirty="0" smtClean="0"/>
              <a:t>.) (буквально: «тот, кто влечёт к себе, привлекает»), волочь (</a:t>
            </a:r>
            <a:r>
              <a:rPr lang="ru-RU" b="1" i="1" dirty="0" err="1" smtClean="0"/>
              <a:t>иск.-русск</a:t>
            </a:r>
            <a:r>
              <a:rPr lang="ru-RU" b="1" i="1" dirty="0" smtClean="0"/>
              <a:t>.)</a:t>
            </a:r>
          </a:p>
          <a:p>
            <a:r>
              <a:rPr lang="ru-RU" b="1" i="1" dirty="0" smtClean="0"/>
              <a:t>Здесь мы видим исторические чередования </a:t>
            </a:r>
            <a:r>
              <a:rPr lang="ru-RU" b="1" i="1" dirty="0" err="1" smtClean="0"/>
              <a:t>оло-ле</a:t>
            </a:r>
            <a:endParaRPr lang="ru-RU" b="1" i="1" dirty="0" smtClean="0"/>
          </a:p>
          <a:p>
            <a:r>
              <a:rPr lang="ru-RU" b="1" i="1" dirty="0" smtClean="0"/>
              <a:t>Слово «влажный» не является к двум первым этимологически родственным (сравните: Волга, влага)</a:t>
            </a:r>
          </a:p>
        </p:txBody>
      </p:sp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фразеологизм 10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Недремлющее око</a:t>
            </a:r>
          </a:p>
          <a:p>
            <a:r>
              <a:rPr lang="ru-RU" dirty="0" smtClean="0"/>
              <a:t>Страшный суд</a:t>
            </a:r>
          </a:p>
          <a:p>
            <a:r>
              <a:rPr lang="ru-RU" dirty="0" smtClean="0"/>
              <a:t>Дворянское гнездо</a:t>
            </a:r>
          </a:p>
          <a:p>
            <a:r>
              <a:rPr lang="ru-RU" dirty="0" smtClean="0"/>
              <a:t>Продать с молотка</a:t>
            </a:r>
            <a:endParaRPr lang="ru-RU" dirty="0"/>
          </a:p>
        </p:txBody>
      </p:sp>
      <p:pic>
        <p:nvPicPr>
          <p:cNvPr id="7" name="Содержимое 6" descr="глаз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348" y="4214818"/>
            <a:ext cx="866775" cy="866775"/>
          </a:xfrm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аукцион 2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714752"/>
            <a:ext cx="1905000" cy="1550988"/>
          </a:xfrm>
          <a:prstGeom prst="rect">
            <a:avLst/>
          </a:prstGeom>
        </p:spPr>
      </p:pic>
      <p:pic>
        <p:nvPicPr>
          <p:cNvPr id="9" name="Рисунок 8" descr="бояр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5072074"/>
            <a:ext cx="3252017" cy="15525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14942" y="1714488"/>
            <a:ext cx="3643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Недремлющее око – о бдительно, неусыпном надзоре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Страшный суд – последний, решительный суд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Дворянское гнездо – о русской помещичьей усадьбе, где живут патриархально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Продать с молотка – с публичного торга </a:t>
            </a:r>
            <a:endParaRPr lang="ru-RU" sz="2400" b="1" i="1" dirty="0"/>
          </a:p>
        </p:txBody>
      </p:sp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фразеологизм 20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Буря в стакане воды</a:t>
            </a:r>
          </a:p>
          <a:p>
            <a:r>
              <a:rPr lang="ru-RU" dirty="0" smtClean="0"/>
              <a:t>Лакмусовая бумажка</a:t>
            </a:r>
          </a:p>
          <a:p>
            <a:r>
              <a:rPr lang="ru-RU" dirty="0" smtClean="0"/>
              <a:t>Загадка Сфинкса</a:t>
            </a:r>
          </a:p>
          <a:p>
            <a:r>
              <a:rPr lang="ru-RU" dirty="0" smtClean="0"/>
              <a:t>Не всякое лыко в строку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Эдип и Сфинкс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4143380"/>
            <a:ext cx="1857794" cy="2325683"/>
          </a:xfrm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карандаш пишет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3857628"/>
            <a:ext cx="1712305" cy="1643074"/>
          </a:xfrm>
          <a:prstGeom prst="rect">
            <a:avLst/>
          </a:prstGeom>
        </p:spPr>
      </p:pic>
      <p:pic>
        <p:nvPicPr>
          <p:cNvPr id="9" name="Рисунок 8" descr="Емейл 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5643578"/>
            <a:ext cx="1114425" cy="99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3438" y="1857364"/>
            <a:ext cx="4214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/>
              <a:t>Буря в стакане воды – большой шум, спор по незначительному поводу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/>
              <a:t>Лакмусовая бумажка – критерий проверки, показатель чего-то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/>
              <a:t>Загадка Сфинкса – что-то непонятное, загадочное, неразрешимое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/>
              <a:t>Не всякое лыко в строку – не каждой ошибке, не каждому неудачно сказанному слову следует придавать значение; нельзя всякую ошибку вменять в вину</a:t>
            </a:r>
            <a:endParaRPr lang="ru-RU" b="1" i="1" dirty="0"/>
          </a:p>
        </p:txBody>
      </p:sp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фразеологизм 30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Объясните значение фразеологизмов:</a:t>
            </a:r>
          </a:p>
          <a:p>
            <a:pPr>
              <a:buNone/>
            </a:pPr>
            <a:r>
              <a:rPr lang="ru-RU" dirty="0" smtClean="0"/>
              <a:t>Во время </a:t>
            </a:r>
            <a:r>
              <a:rPr lang="ru-RU" b="1" i="1" u="sng" dirty="0" smtClean="0"/>
              <a:t>оно</a:t>
            </a:r>
          </a:p>
          <a:p>
            <a:pPr>
              <a:buNone/>
            </a:pPr>
            <a:r>
              <a:rPr lang="ru-RU" dirty="0" smtClean="0"/>
              <a:t>Лезть на </a:t>
            </a:r>
            <a:r>
              <a:rPr lang="ru-RU" b="1" i="1" u="sng" dirty="0" smtClean="0"/>
              <a:t>рожон</a:t>
            </a:r>
          </a:p>
          <a:p>
            <a:pPr>
              <a:buNone/>
            </a:pPr>
            <a:r>
              <a:rPr lang="ru-RU" dirty="0" smtClean="0"/>
              <a:t>С открытым </a:t>
            </a:r>
            <a:r>
              <a:rPr lang="ru-RU" b="1" i="1" u="sng" dirty="0" smtClean="0"/>
              <a:t>забралом</a:t>
            </a:r>
          </a:p>
          <a:p>
            <a:pPr>
              <a:buNone/>
            </a:pPr>
            <a:r>
              <a:rPr lang="ru-RU" dirty="0" smtClean="0"/>
              <a:t>Какое значение имели в русском языке выделенные слова?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рыцарь.wm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1934" y="1571612"/>
            <a:ext cx="1985424" cy="2256628"/>
          </a:xfrm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29124" y="3857628"/>
            <a:ext cx="4286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/>
              <a:t>Рожон – рогатина, которой пользовались на охоте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/>
              <a:t>С открытым забралом – честно, открыто. Забрало – передняя часть рыцарского шлема. Наиболее отважные рыцари на турнире сражались с открытым забралом.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1714488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/>
              <a:t>Во время оно – когда-то очень давно . Оно – «то»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/>
              <a:t>Лезть на рожон – предпринимать что-нибудь заведомо рискованное.</a:t>
            </a:r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фразеологизм 40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Объясните значения фразеологизмов:</a:t>
            </a:r>
          </a:p>
          <a:p>
            <a:r>
              <a:rPr lang="ru-RU" dirty="0" smtClean="0"/>
              <a:t>Тришкин кафтан</a:t>
            </a:r>
          </a:p>
          <a:p>
            <a:r>
              <a:rPr lang="ru-RU" dirty="0" smtClean="0"/>
              <a:t>И в ус не дует</a:t>
            </a:r>
          </a:p>
          <a:p>
            <a:r>
              <a:rPr lang="ru-RU" dirty="0" smtClean="0"/>
              <a:t>И горя мало</a:t>
            </a:r>
          </a:p>
          <a:p>
            <a:r>
              <a:rPr lang="ru-RU" dirty="0" smtClean="0"/>
              <a:t>Заварить кашу</a:t>
            </a:r>
          </a:p>
          <a:p>
            <a:r>
              <a:rPr lang="ru-RU" dirty="0" smtClean="0"/>
              <a:t>Берёзовая каша</a:t>
            </a:r>
          </a:p>
          <a:p>
            <a:r>
              <a:rPr lang="ru-RU" dirty="0" smtClean="0"/>
              <a:t>Каша во рту</a:t>
            </a:r>
          </a:p>
          <a:p>
            <a:pPr>
              <a:buNone/>
            </a:pPr>
            <a:r>
              <a:rPr lang="ru-RU" dirty="0" smtClean="0"/>
              <a:t>Выберите фразеологизмы-синонимы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Тришкин кафтан – о непродуманном, небрежном и поспешном устранении недостатков</a:t>
            </a:r>
          </a:p>
          <a:p>
            <a:r>
              <a:rPr lang="ru-RU" dirty="0" smtClean="0"/>
              <a:t>И в ус не дует – не беспокоиться </a:t>
            </a:r>
          </a:p>
          <a:p>
            <a:r>
              <a:rPr lang="ru-RU" dirty="0" smtClean="0"/>
              <a:t>И горя мало – о том, кто чувствует себя легко и спокойно, когда нужно действовать</a:t>
            </a:r>
          </a:p>
          <a:p>
            <a:r>
              <a:rPr lang="ru-RU" dirty="0" smtClean="0"/>
              <a:t>Заварить кашу – начать сложное, хлопотливое или неприятное дело</a:t>
            </a:r>
          </a:p>
          <a:p>
            <a:r>
              <a:rPr lang="ru-RU" dirty="0" smtClean="0"/>
              <a:t>Берёзовая каша – порка розгами</a:t>
            </a:r>
          </a:p>
          <a:p>
            <a:r>
              <a:rPr lang="ru-RU" dirty="0" smtClean="0"/>
              <a:t>Каша во рту – невнятная речь</a:t>
            </a:r>
          </a:p>
          <a:p>
            <a:pPr>
              <a:buNone/>
            </a:pPr>
            <a:r>
              <a:rPr lang="ru-RU" dirty="0" smtClean="0"/>
              <a:t>Синонимы – и в ус не дует – и горя мало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Триш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357694"/>
            <a:ext cx="1628772" cy="2262183"/>
          </a:xfrm>
          <a:prstGeom prst="rect">
            <a:avLst/>
          </a:prstGeom>
        </p:spPr>
      </p:pic>
      <p:pic>
        <p:nvPicPr>
          <p:cNvPr id="8" name="Рисунок 7" descr="обед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4357694"/>
            <a:ext cx="1838325" cy="1647825"/>
          </a:xfrm>
          <a:prstGeom prst="rect">
            <a:avLst/>
          </a:prstGeom>
        </p:spPr>
      </p:pic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фразеологизм 50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Объясните значения фразеологизмов:</a:t>
            </a:r>
          </a:p>
          <a:p>
            <a:r>
              <a:rPr lang="ru-RU" dirty="0" smtClean="0"/>
              <a:t>От аза до ижицы</a:t>
            </a:r>
          </a:p>
          <a:p>
            <a:r>
              <a:rPr lang="ru-RU" dirty="0" smtClean="0"/>
              <a:t>Сапоги всмятку</a:t>
            </a:r>
          </a:p>
          <a:p>
            <a:r>
              <a:rPr lang="ru-RU" dirty="0" smtClean="0"/>
              <a:t>Играть в молчанку</a:t>
            </a:r>
          </a:p>
          <a:p>
            <a:r>
              <a:rPr lang="ru-RU" dirty="0" smtClean="0"/>
              <a:t>От корки до корки</a:t>
            </a:r>
          </a:p>
          <a:p>
            <a:r>
              <a:rPr lang="ru-RU" dirty="0" smtClean="0"/>
              <a:t>Прописать ижицу</a:t>
            </a:r>
          </a:p>
          <a:p>
            <a:r>
              <a:rPr lang="ru-RU" dirty="0" smtClean="0"/>
              <a:t>От доски до доски</a:t>
            </a:r>
          </a:p>
          <a:p>
            <a:r>
              <a:rPr lang="ru-RU" dirty="0" smtClean="0"/>
              <a:t>Угостить берёзовой кашей</a:t>
            </a:r>
          </a:p>
          <a:p>
            <a:pPr>
              <a:buNone/>
            </a:pPr>
            <a:r>
              <a:rPr lang="ru-RU" dirty="0" smtClean="0"/>
              <a:t>Выберите фразеологизмы-синонимы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От аза до ижицы – от начала до конца</a:t>
            </a:r>
          </a:p>
          <a:p>
            <a:r>
              <a:rPr lang="ru-RU" dirty="0" smtClean="0"/>
              <a:t>Сапоги всмятку – чепуха, ерунда, полная бессмыслица</a:t>
            </a:r>
          </a:p>
          <a:p>
            <a:r>
              <a:rPr lang="ru-RU" dirty="0" smtClean="0"/>
              <a:t>Играть в молчанку – уклоняться от разговора, молчать</a:t>
            </a:r>
          </a:p>
          <a:p>
            <a:r>
              <a:rPr lang="ru-RU" dirty="0" smtClean="0"/>
              <a:t>От корки до корки – от начала до конца</a:t>
            </a:r>
          </a:p>
          <a:p>
            <a:r>
              <a:rPr lang="ru-RU" dirty="0" smtClean="0"/>
              <a:t>Прописать ижицу – наказать</a:t>
            </a:r>
          </a:p>
          <a:p>
            <a:r>
              <a:rPr lang="ru-RU" dirty="0" smtClean="0"/>
              <a:t>От доски до доски – от начала до конца</a:t>
            </a:r>
          </a:p>
          <a:p>
            <a:r>
              <a:rPr lang="ru-RU" dirty="0" smtClean="0"/>
              <a:t>Угостить берёзовой кашей – высечь, выпороть розгами</a:t>
            </a:r>
          </a:p>
          <a:p>
            <a:pPr>
              <a:buNone/>
            </a:pPr>
            <a:r>
              <a:rPr lang="ru-RU" dirty="0" smtClean="0"/>
              <a:t>Синонимы – от аза до ижицы – от корки до корки – от доски до доски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книг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4786322"/>
            <a:ext cx="1217856" cy="1668462"/>
          </a:xfrm>
          <a:prstGeom prst="rect">
            <a:avLst/>
          </a:prstGeom>
        </p:spPr>
      </p:pic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Лингвистическая загадка 10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Одинаковыми или разными с грамматической точки зрения являются следующие слова?</a:t>
            </a:r>
          </a:p>
          <a:p>
            <a:pPr>
              <a:buNone/>
            </a:pPr>
            <a:r>
              <a:rPr lang="ru-RU" b="1" dirty="0" smtClean="0"/>
              <a:t>Часы, серьги, брюки, колготки, ставни, ворота, очки, каникулы, сутки, Мытищи, Бронницы, сани, близнецы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Слова </a:t>
            </a:r>
            <a:r>
              <a:rPr lang="ru-RU" b="1" dirty="0" smtClean="0"/>
              <a:t>ч</a:t>
            </a:r>
            <a:r>
              <a:rPr lang="ru-RU" b="1" dirty="0" smtClean="0"/>
              <a:t>асы</a:t>
            </a:r>
            <a:r>
              <a:rPr lang="ru-RU" b="1" dirty="0" smtClean="0"/>
              <a:t>, </a:t>
            </a:r>
            <a:r>
              <a:rPr lang="ru-RU" b="1" dirty="0" smtClean="0"/>
              <a:t>брюки</a:t>
            </a:r>
            <a:r>
              <a:rPr lang="ru-RU" b="1" dirty="0" smtClean="0"/>
              <a:t>, колготки, </a:t>
            </a:r>
            <a:r>
              <a:rPr lang="ru-RU" b="1" dirty="0" smtClean="0"/>
              <a:t>ворота</a:t>
            </a:r>
            <a:r>
              <a:rPr lang="ru-RU" b="1" dirty="0" smtClean="0"/>
              <a:t>, очки, каникулы, сутки, Мытищи, Бронницы, </a:t>
            </a:r>
            <a:r>
              <a:rPr lang="ru-RU" b="1" dirty="0" smtClean="0"/>
              <a:t>сани </a:t>
            </a:r>
            <a:r>
              <a:rPr lang="ru-RU" dirty="0" smtClean="0"/>
              <a:t>с грамматической точки </a:t>
            </a:r>
            <a:r>
              <a:rPr lang="ru-RU" dirty="0" smtClean="0"/>
              <a:t>з</a:t>
            </a:r>
            <a:r>
              <a:rPr lang="ru-RU" dirty="0" smtClean="0"/>
              <a:t>рения являются одинаковыми, так как они имена существительные, которые не имеют форму единственного числа.</a:t>
            </a:r>
          </a:p>
          <a:p>
            <a:pPr>
              <a:buNone/>
            </a:pPr>
            <a:r>
              <a:rPr lang="ru-RU" dirty="0" smtClean="0"/>
              <a:t>К существительным только множественного числа относятся:</a:t>
            </a:r>
          </a:p>
          <a:p>
            <a:pPr marL="633222" indent="-514350">
              <a:buFont typeface="+mj-lt"/>
              <a:buAutoNum type="arabicPeriod"/>
            </a:pPr>
            <a:r>
              <a:rPr lang="ru-RU" dirty="0" smtClean="0"/>
              <a:t>Отрезки времени (каникулы, сутки)</a:t>
            </a:r>
          </a:p>
          <a:p>
            <a:pPr marL="633222" indent="-514350">
              <a:buFont typeface="+mj-lt"/>
              <a:buAutoNum type="arabicPeriod"/>
            </a:pPr>
            <a:r>
              <a:rPr lang="ru-RU" dirty="0" smtClean="0"/>
              <a:t>Парные предметы (часы, брюки, колготки, ворота, очки, сани)</a:t>
            </a:r>
          </a:p>
          <a:p>
            <a:pPr marL="633222" indent="-514350">
              <a:buFont typeface="+mj-lt"/>
              <a:buAutoNum type="arabicPeriod"/>
            </a:pPr>
            <a:r>
              <a:rPr lang="ru-RU" dirty="0" smtClean="0"/>
              <a:t>Некоторые собственные имена-названия (Мытищи, Бронницы)</a:t>
            </a:r>
          </a:p>
          <a:p>
            <a:pPr>
              <a:buNone/>
            </a:pPr>
            <a:r>
              <a:rPr lang="ru-RU" b="1" dirty="0" smtClean="0"/>
              <a:t>Слова серьги, ставни, близнецы имеют формы единственного числа.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будильник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786322"/>
            <a:ext cx="1238250" cy="1371600"/>
          </a:xfrm>
          <a:prstGeom prst="rect">
            <a:avLst/>
          </a:prstGeom>
        </p:spPr>
      </p:pic>
      <p:pic>
        <p:nvPicPr>
          <p:cNvPr id="8" name="Рисунок 7" descr="очкари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3571876"/>
            <a:ext cx="1630054" cy="1466938"/>
          </a:xfrm>
          <a:prstGeom prst="rect">
            <a:avLst/>
          </a:prstGeom>
        </p:spPr>
      </p:pic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Лингвистическая загадка 20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Определите род имён существительных.</a:t>
            </a:r>
          </a:p>
          <a:p>
            <a:pPr>
              <a:buNone/>
            </a:pPr>
            <a:r>
              <a:rPr lang="ru-RU" b="1" dirty="0" smtClean="0"/>
              <a:t>Барокко, досье, конферансье, кофе, сирокко, хинди, Баку, ГИББД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Барокко – ср.р.</a:t>
            </a:r>
          </a:p>
          <a:p>
            <a:r>
              <a:rPr lang="ru-RU" dirty="0" smtClean="0"/>
              <a:t>Досье – ср.р.</a:t>
            </a:r>
          </a:p>
          <a:p>
            <a:r>
              <a:rPr lang="ru-RU" dirty="0" smtClean="0"/>
              <a:t>Конферансье – м.р.</a:t>
            </a:r>
          </a:p>
          <a:p>
            <a:r>
              <a:rPr lang="ru-RU" dirty="0" smtClean="0"/>
              <a:t>Кофе – м.р.</a:t>
            </a:r>
          </a:p>
          <a:p>
            <a:r>
              <a:rPr lang="ru-RU" dirty="0" smtClean="0"/>
              <a:t>Сирокко – м.р. (ветер)</a:t>
            </a:r>
          </a:p>
          <a:p>
            <a:r>
              <a:rPr lang="ru-RU" dirty="0" smtClean="0"/>
              <a:t>Хинди – м.р. (язык)</a:t>
            </a:r>
          </a:p>
          <a:p>
            <a:r>
              <a:rPr lang="ru-RU" dirty="0" smtClean="0"/>
              <a:t>Баку – м.р. (город)</a:t>
            </a:r>
          </a:p>
          <a:p>
            <a:r>
              <a:rPr lang="ru-RU" dirty="0" smtClean="0"/>
              <a:t>ГИББД – ж.р. (государственная </a:t>
            </a:r>
            <a:r>
              <a:rPr lang="ru-RU" b="1" dirty="0" smtClean="0"/>
              <a:t>инспекция </a:t>
            </a:r>
            <a:r>
              <a:rPr lang="ru-RU" dirty="0" smtClean="0"/>
              <a:t>безопасности дорожного движения)</a:t>
            </a:r>
          </a:p>
          <a:p>
            <a:pPr>
              <a:buNone/>
            </a:pPr>
            <a:r>
              <a:rPr lang="ru-RU" dirty="0" smtClean="0"/>
              <a:t>Всё это несклоняемые имена существительные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опрос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4500570"/>
            <a:ext cx="619125" cy="685800"/>
          </a:xfrm>
          <a:prstGeom prst="rect">
            <a:avLst/>
          </a:prstGeom>
        </p:spPr>
      </p:pic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вопрос!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46"/>
                <a:gridCol w="1214446"/>
                <a:gridCol w="1285884"/>
                <a:gridCol w="1357322"/>
                <a:gridCol w="1357322"/>
                <a:gridCol w="125728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30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40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50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Загадки ударения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4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5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6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7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Этимология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8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9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0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1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2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Объясни фразеологизм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3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4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5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6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7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Лингвистическая загадка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8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9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0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1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2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Лингвистическая загадка 30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Выделите основу и окончание в следующих словах.</a:t>
            </a:r>
          </a:p>
          <a:p>
            <a:pPr>
              <a:buNone/>
            </a:pPr>
            <a:r>
              <a:rPr lang="ru-RU" b="1" dirty="0" smtClean="0"/>
              <a:t>Зодчий, пролетарий, комментарий, стряпчий, лисий, синий, близкий, барсучий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Зодч</a:t>
            </a:r>
            <a:r>
              <a:rPr lang="ru-RU" dirty="0" smtClean="0"/>
              <a:t>ий – </a:t>
            </a:r>
            <a:r>
              <a:rPr lang="ru-RU" dirty="0" err="1" smtClean="0"/>
              <a:t>субст.сущ</a:t>
            </a:r>
            <a:endParaRPr lang="ru-RU" dirty="0" smtClean="0"/>
          </a:p>
          <a:p>
            <a:r>
              <a:rPr lang="ru-RU" b="1" dirty="0" smtClean="0"/>
              <a:t>Пролетарий – </a:t>
            </a:r>
            <a:r>
              <a:rPr lang="ru-RU" dirty="0" err="1" smtClean="0"/>
              <a:t>заимств.сущ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Комментарий – </a:t>
            </a:r>
            <a:r>
              <a:rPr lang="ru-RU" dirty="0" err="1" smtClean="0"/>
              <a:t>заимств.сущ</a:t>
            </a:r>
            <a:endParaRPr lang="ru-RU" dirty="0" smtClean="0"/>
          </a:p>
          <a:p>
            <a:r>
              <a:rPr lang="ru-RU" b="1" dirty="0" smtClean="0"/>
              <a:t>Стряпч</a:t>
            </a:r>
            <a:r>
              <a:rPr lang="ru-RU" dirty="0" smtClean="0"/>
              <a:t>ий – </a:t>
            </a:r>
            <a:r>
              <a:rPr lang="ru-RU" dirty="0" err="1" smtClean="0"/>
              <a:t>субст.сущ</a:t>
            </a:r>
            <a:endParaRPr lang="ru-RU" dirty="0" smtClean="0"/>
          </a:p>
          <a:p>
            <a:r>
              <a:rPr lang="ru-RU" b="1" dirty="0" smtClean="0"/>
              <a:t>Лисий – </a:t>
            </a:r>
            <a:r>
              <a:rPr lang="ru-RU" dirty="0" err="1" smtClean="0"/>
              <a:t>притяж.прилаг</a:t>
            </a:r>
            <a:endParaRPr lang="ru-RU" dirty="0" smtClean="0"/>
          </a:p>
          <a:p>
            <a:r>
              <a:rPr lang="ru-RU" b="1" dirty="0" smtClean="0"/>
              <a:t>Син</a:t>
            </a:r>
            <a:r>
              <a:rPr lang="ru-RU" dirty="0" smtClean="0"/>
              <a:t>ий – </a:t>
            </a:r>
            <a:r>
              <a:rPr lang="ru-RU" dirty="0" err="1" smtClean="0"/>
              <a:t>прилаг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b="1" dirty="0" smtClean="0"/>
              <a:t>Близк</a:t>
            </a:r>
            <a:r>
              <a:rPr lang="ru-RU" dirty="0" smtClean="0"/>
              <a:t>ий – </a:t>
            </a:r>
            <a:r>
              <a:rPr lang="ru-RU" dirty="0" err="1" smtClean="0"/>
              <a:t>прилаг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Барсучий - </a:t>
            </a:r>
            <a:r>
              <a:rPr lang="ru-RU" dirty="0" err="1" smtClean="0"/>
              <a:t>притяж.прилаг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643834" y="557214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Лингвистическая загадка 40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Сгруппируйте слова с омонимичными корнями в зависимости от значения корня. </a:t>
            </a:r>
          </a:p>
          <a:p>
            <a:pPr>
              <a:buNone/>
            </a:pPr>
            <a:r>
              <a:rPr lang="ru-RU" b="1" dirty="0" smtClean="0"/>
              <a:t>Приморье, заморить, приморский, уморить, мор, морской.</a:t>
            </a:r>
          </a:p>
          <a:p>
            <a:pPr>
              <a:buNone/>
            </a:pPr>
            <a:r>
              <a:rPr lang="ru-RU" b="1" dirty="0" smtClean="0"/>
              <a:t>Губа, пагубный, пригубить, загубить, губка, губастый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Приморье, приморский, морской – море</a:t>
            </a:r>
          </a:p>
          <a:p>
            <a:pPr>
              <a:buNone/>
            </a:pPr>
            <a:r>
              <a:rPr lang="ru-RU" dirty="0" smtClean="0"/>
              <a:t>Заморить, уморить, мор – </a:t>
            </a:r>
            <a:r>
              <a:rPr lang="ru-RU" dirty="0" err="1" smtClean="0"/>
              <a:t>мор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Губа, пригубить, губастый, губка – губа</a:t>
            </a:r>
          </a:p>
          <a:p>
            <a:pPr>
              <a:buNone/>
            </a:pPr>
            <a:r>
              <a:rPr lang="ru-RU" dirty="0" smtClean="0"/>
              <a:t>Погубить, загубить – губ (пагуба)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5572132" y="5143512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Лингвистическая загадка 50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Как называются жители следующих городов Московской области?</a:t>
            </a:r>
          </a:p>
          <a:p>
            <a:pPr>
              <a:buNone/>
            </a:pPr>
            <a:r>
              <a:rPr lang="ru-RU" b="1" dirty="0" err="1" smtClean="0"/>
              <a:t>Балашиха</a:t>
            </a:r>
            <a:r>
              <a:rPr lang="ru-RU" b="1" dirty="0" smtClean="0"/>
              <a:t>, Видное, Дубна, Зарайск, Клин, Королёв, </a:t>
            </a:r>
            <a:r>
              <a:rPr lang="ru-RU" b="1" dirty="0" err="1" smtClean="0"/>
              <a:t>Луховицы</a:t>
            </a:r>
            <a:r>
              <a:rPr lang="ru-RU" b="1" dirty="0" smtClean="0"/>
              <a:t>, Люберцы, Подольск, Реутов, Руза, Химки, Шатура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Балашихинцы</a:t>
            </a:r>
            <a:endParaRPr lang="ru-RU" dirty="0" smtClean="0"/>
          </a:p>
          <a:p>
            <a:r>
              <a:rPr lang="ru-RU" dirty="0" err="1" smtClean="0"/>
              <a:t>Видновцы</a:t>
            </a:r>
            <a:endParaRPr lang="ru-RU" dirty="0" smtClean="0"/>
          </a:p>
          <a:p>
            <a:r>
              <a:rPr lang="ru-RU" dirty="0" err="1" smtClean="0"/>
              <a:t>Дубницы</a:t>
            </a:r>
            <a:endParaRPr lang="ru-RU" dirty="0" smtClean="0"/>
          </a:p>
          <a:p>
            <a:r>
              <a:rPr lang="ru-RU" dirty="0" err="1" smtClean="0"/>
              <a:t>Зарайцы</a:t>
            </a:r>
            <a:r>
              <a:rPr lang="ru-RU" dirty="0" smtClean="0"/>
              <a:t>, </a:t>
            </a:r>
            <a:r>
              <a:rPr lang="ru-RU" dirty="0" err="1" smtClean="0"/>
              <a:t>зарайчане</a:t>
            </a:r>
            <a:endParaRPr lang="ru-RU" dirty="0" smtClean="0"/>
          </a:p>
          <a:p>
            <a:r>
              <a:rPr lang="ru-RU" dirty="0" smtClean="0"/>
              <a:t>Клинчане, </a:t>
            </a:r>
            <a:r>
              <a:rPr lang="ru-RU" dirty="0" err="1" smtClean="0"/>
              <a:t>клиняне</a:t>
            </a:r>
            <a:endParaRPr lang="ru-RU" dirty="0" smtClean="0"/>
          </a:p>
          <a:p>
            <a:r>
              <a:rPr lang="ru-RU" dirty="0" err="1" smtClean="0"/>
              <a:t>Королёвцы</a:t>
            </a:r>
            <a:endParaRPr lang="ru-RU" dirty="0" smtClean="0"/>
          </a:p>
          <a:p>
            <a:r>
              <a:rPr lang="ru-RU" dirty="0" err="1" smtClean="0"/>
              <a:t>Луховичане</a:t>
            </a:r>
            <a:endParaRPr lang="ru-RU" dirty="0" smtClean="0"/>
          </a:p>
          <a:p>
            <a:r>
              <a:rPr lang="ru-RU" dirty="0" err="1" smtClean="0"/>
              <a:t>Люберчане</a:t>
            </a:r>
            <a:endParaRPr lang="ru-RU" dirty="0" smtClean="0"/>
          </a:p>
          <a:p>
            <a:r>
              <a:rPr lang="ru-RU" dirty="0" err="1" smtClean="0"/>
              <a:t>Подольчане</a:t>
            </a:r>
            <a:r>
              <a:rPr lang="ru-RU" dirty="0" smtClean="0"/>
              <a:t>, </a:t>
            </a:r>
            <a:r>
              <a:rPr lang="ru-RU" dirty="0" err="1" smtClean="0"/>
              <a:t>подольцы</a:t>
            </a:r>
            <a:endParaRPr lang="ru-RU" dirty="0" smtClean="0"/>
          </a:p>
          <a:p>
            <a:r>
              <a:rPr lang="ru-RU" dirty="0" err="1" smtClean="0"/>
              <a:t>Реутовцы</a:t>
            </a:r>
            <a:endParaRPr lang="ru-RU" dirty="0" smtClean="0"/>
          </a:p>
          <a:p>
            <a:r>
              <a:rPr lang="ru-RU" dirty="0" err="1" smtClean="0"/>
              <a:t>Ружане</a:t>
            </a:r>
            <a:r>
              <a:rPr lang="ru-RU" dirty="0" smtClean="0"/>
              <a:t>, </a:t>
            </a:r>
            <a:r>
              <a:rPr lang="ru-RU" dirty="0" err="1" smtClean="0"/>
              <a:t>рузцы</a:t>
            </a:r>
            <a:endParaRPr lang="ru-RU" dirty="0" smtClean="0"/>
          </a:p>
          <a:p>
            <a:r>
              <a:rPr lang="ru-RU" dirty="0" err="1" smtClean="0"/>
              <a:t>Химкинцы</a:t>
            </a:r>
            <a:endParaRPr lang="ru-RU" dirty="0" smtClean="0"/>
          </a:p>
          <a:p>
            <a:r>
              <a:rPr lang="ru-RU" dirty="0" err="1" smtClean="0"/>
              <a:t>Шатурцы</a:t>
            </a:r>
            <a:r>
              <a:rPr lang="ru-RU" dirty="0" smtClean="0"/>
              <a:t>, </a:t>
            </a:r>
            <a:r>
              <a:rPr lang="ru-RU" dirty="0" err="1" smtClean="0"/>
              <a:t>шатуряне</a:t>
            </a:r>
            <a:endParaRPr lang="ru-RU" dirty="0" smtClean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01584" y="557214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ударения 10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Поставьте ударение в словах</a:t>
            </a:r>
          </a:p>
          <a:p>
            <a:r>
              <a:rPr lang="ru-RU" dirty="0" smtClean="0"/>
              <a:t>Откупорить</a:t>
            </a:r>
          </a:p>
          <a:p>
            <a:r>
              <a:rPr lang="ru-RU" dirty="0" smtClean="0"/>
              <a:t>Щавель</a:t>
            </a:r>
          </a:p>
          <a:p>
            <a:r>
              <a:rPr lang="ru-RU" dirty="0" smtClean="0"/>
              <a:t>Нефтепровод</a:t>
            </a:r>
          </a:p>
          <a:p>
            <a:r>
              <a:rPr lang="ru-RU" dirty="0" smtClean="0"/>
              <a:t>Зубчатый</a:t>
            </a:r>
          </a:p>
          <a:p>
            <a:r>
              <a:rPr lang="ru-RU" dirty="0" smtClean="0"/>
              <a:t>Километр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Отк</a:t>
            </a:r>
            <a:r>
              <a:rPr lang="ru-RU" b="1" dirty="0" smtClean="0">
                <a:solidFill>
                  <a:srgbClr val="C00000"/>
                </a:solidFill>
              </a:rPr>
              <a:t>у</a:t>
            </a:r>
            <a:r>
              <a:rPr lang="ru-RU" dirty="0" smtClean="0"/>
              <a:t>порить</a:t>
            </a:r>
          </a:p>
          <a:p>
            <a:r>
              <a:rPr lang="ru-RU" dirty="0" smtClean="0"/>
              <a:t>Щав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ль</a:t>
            </a:r>
          </a:p>
          <a:p>
            <a:r>
              <a:rPr lang="ru-RU" dirty="0" smtClean="0"/>
              <a:t>Нефтепров</a:t>
            </a:r>
            <a:r>
              <a:rPr lang="ru-RU" b="1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д</a:t>
            </a:r>
          </a:p>
          <a:p>
            <a:r>
              <a:rPr lang="ru-RU" dirty="0" smtClean="0"/>
              <a:t>Зубч</a:t>
            </a:r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тый</a:t>
            </a:r>
          </a:p>
          <a:p>
            <a:r>
              <a:rPr lang="ru-RU" dirty="0" smtClean="0"/>
              <a:t>Килом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тр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5357818" y="485776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ударения 20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Поставьте ударение в словах</a:t>
            </a:r>
          </a:p>
          <a:p>
            <a:r>
              <a:rPr lang="ru-RU" dirty="0" smtClean="0"/>
              <a:t>Алфавит</a:t>
            </a:r>
          </a:p>
          <a:p>
            <a:r>
              <a:rPr lang="ru-RU" dirty="0" smtClean="0"/>
              <a:t>Балованный</a:t>
            </a:r>
          </a:p>
          <a:p>
            <a:r>
              <a:rPr lang="ru-RU" dirty="0" smtClean="0"/>
              <a:t>Дефис</a:t>
            </a:r>
          </a:p>
          <a:p>
            <a:r>
              <a:rPr lang="ru-RU" dirty="0" smtClean="0"/>
              <a:t>Доллар</a:t>
            </a:r>
          </a:p>
          <a:p>
            <a:r>
              <a:rPr lang="ru-RU" dirty="0" smtClean="0"/>
              <a:t>Квартал</a:t>
            </a:r>
          </a:p>
          <a:p>
            <a:r>
              <a:rPr lang="ru-RU" dirty="0" smtClean="0"/>
              <a:t>Кухонный</a:t>
            </a:r>
          </a:p>
          <a:p>
            <a:r>
              <a:rPr lang="ru-RU" dirty="0" smtClean="0"/>
              <a:t>Мизерный</a:t>
            </a:r>
          </a:p>
          <a:p>
            <a:r>
              <a:rPr lang="ru-RU" dirty="0" smtClean="0"/>
              <a:t>Сироты</a:t>
            </a:r>
          </a:p>
          <a:p>
            <a:r>
              <a:rPr lang="ru-RU" dirty="0" smtClean="0"/>
              <a:t>Созыв</a:t>
            </a:r>
          </a:p>
          <a:p>
            <a:r>
              <a:rPr lang="ru-RU" dirty="0" smtClean="0"/>
              <a:t>Статуя</a:t>
            </a:r>
          </a:p>
          <a:p>
            <a:r>
              <a:rPr lang="ru-RU" dirty="0" smtClean="0"/>
              <a:t>Феномен</a:t>
            </a:r>
          </a:p>
          <a:p>
            <a:r>
              <a:rPr lang="ru-RU" dirty="0" smtClean="0"/>
              <a:t>Эксперт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Алфав</a:t>
            </a:r>
            <a:r>
              <a:rPr lang="ru-RU" b="1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т</a:t>
            </a:r>
          </a:p>
          <a:p>
            <a:r>
              <a:rPr lang="ru-RU" dirty="0" smtClean="0"/>
              <a:t>Бал</a:t>
            </a:r>
            <a:r>
              <a:rPr lang="ru-RU" b="1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ванный</a:t>
            </a:r>
          </a:p>
          <a:p>
            <a:r>
              <a:rPr lang="ru-RU" dirty="0" smtClean="0"/>
              <a:t>Деф</a:t>
            </a:r>
            <a:r>
              <a:rPr lang="ru-RU" b="1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с</a:t>
            </a:r>
          </a:p>
          <a:p>
            <a:r>
              <a:rPr lang="ru-RU" dirty="0" smtClean="0"/>
              <a:t>Д</a:t>
            </a:r>
            <a:r>
              <a:rPr lang="ru-RU" b="1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ллар</a:t>
            </a:r>
          </a:p>
          <a:p>
            <a:r>
              <a:rPr lang="ru-RU" dirty="0" smtClean="0"/>
              <a:t>Кварт</a:t>
            </a:r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л</a:t>
            </a:r>
          </a:p>
          <a:p>
            <a:r>
              <a:rPr lang="ru-RU" dirty="0" smtClean="0"/>
              <a:t>К</a:t>
            </a:r>
            <a:r>
              <a:rPr lang="ru-RU" b="1" dirty="0" smtClean="0">
                <a:solidFill>
                  <a:srgbClr val="C00000"/>
                </a:solidFill>
              </a:rPr>
              <a:t>у</a:t>
            </a:r>
            <a:r>
              <a:rPr lang="ru-RU" dirty="0" smtClean="0"/>
              <a:t>хонный</a:t>
            </a:r>
          </a:p>
          <a:p>
            <a:r>
              <a:rPr lang="ru-RU" dirty="0" smtClean="0"/>
              <a:t>М</a:t>
            </a:r>
            <a:r>
              <a:rPr lang="ru-RU" b="1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з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рный</a:t>
            </a:r>
          </a:p>
          <a:p>
            <a:r>
              <a:rPr lang="ru-RU" dirty="0" smtClean="0"/>
              <a:t>Сир</a:t>
            </a:r>
            <a:r>
              <a:rPr lang="ru-RU" b="1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ты</a:t>
            </a:r>
          </a:p>
          <a:p>
            <a:r>
              <a:rPr lang="ru-RU" dirty="0" smtClean="0"/>
              <a:t>Соз</a:t>
            </a:r>
            <a:r>
              <a:rPr lang="ru-RU" b="1" dirty="0" smtClean="0">
                <a:solidFill>
                  <a:srgbClr val="C00000"/>
                </a:solidFill>
              </a:rPr>
              <a:t>ы</a:t>
            </a:r>
            <a:r>
              <a:rPr lang="ru-RU" dirty="0" smtClean="0"/>
              <a:t>в</a:t>
            </a:r>
          </a:p>
          <a:p>
            <a:r>
              <a:rPr lang="ru-RU" dirty="0" smtClean="0"/>
              <a:t>Ст</a:t>
            </a:r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туя</a:t>
            </a:r>
          </a:p>
          <a:p>
            <a:r>
              <a:rPr lang="ru-RU" dirty="0" smtClean="0"/>
              <a:t>Фен</a:t>
            </a:r>
            <a:r>
              <a:rPr lang="ru-RU" b="1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мен</a:t>
            </a:r>
          </a:p>
          <a:p>
            <a:r>
              <a:rPr lang="ru-RU" dirty="0" smtClean="0"/>
              <a:t>Эксп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рт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6643702" y="528638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ударения 30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Поставьте ударение в словах</a:t>
            </a:r>
          </a:p>
          <a:p>
            <a:r>
              <a:rPr lang="ru-RU" dirty="0" smtClean="0"/>
              <a:t>Апостроф</a:t>
            </a:r>
          </a:p>
          <a:p>
            <a:r>
              <a:rPr lang="ru-RU" dirty="0" smtClean="0"/>
              <a:t>Ведомостей</a:t>
            </a:r>
          </a:p>
          <a:p>
            <a:r>
              <a:rPr lang="ru-RU" dirty="0" smtClean="0"/>
              <a:t>По стенам</a:t>
            </a:r>
          </a:p>
          <a:p>
            <a:r>
              <a:rPr lang="ru-RU" dirty="0" smtClean="0"/>
              <a:t>Вероисповедание</a:t>
            </a:r>
          </a:p>
          <a:p>
            <a:r>
              <a:rPr lang="ru-RU" dirty="0" smtClean="0"/>
              <a:t>Еретик</a:t>
            </a:r>
          </a:p>
          <a:p>
            <a:r>
              <a:rPr lang="ru-RU" dirty="0" smtClean="0"/>
              <a:t>Костюмированный</a:t>
            </a:r>
          </a:p>
          <a:p>
            <a:r>
              <a:rPr lang="ru-RU" dirty="0" smtClean="0"/>
              <a:t>Кремень</a:t>
            </a:r>
          </a:p>
          <a:p>
            <a:r>
              <a:rPr lang="ru-RU" dirty="0" smtClean="0"/>
              <a:t>Пиццерия</a:t>
            </a:r>
          </a:p>
          <a:p>
            <a:r>
              <a:rPr lang="ru-RU" dirty="0" smtClean="0"/>
              <a:t>Углубить</a:t>
            </a:r>
          </a:p>
          <a:p>
            <a:r>
              <a:rPr lang="ru-RU" dirty="0" smtClean="0"/>
              <a:t>Тефтели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Апостр</a:t>
            </a:r>
            <a:r>
              <a:rPr lang="ru-RU" b="1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ф</a:t>
            </a:r>
          </a:p>
          <a:p>
            <a:r>
              <a:rPr lang="ru-RU" dirty="0" smtClean="0"/>
              <a:t>Ведомост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й</a:t>
            </a:r>
          </a:p>
          <a:p>
            <a:r>
              <a:rPr lang="ru-RU" dirty="0" smtClean="0"/>
              <a:t>По ст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нам</a:t>
            </a:r>
          </a:p>
          <a:p>
            <a:r>
              <a:rPr lang="ru-RU" dirty="0" smtClean="0"/>
              <a:t>Вероиспов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дание</a:t>
            </a:r>
          </a:p>
          <a:p>
            <a:r>
              <a:rPr lang="ru-RU" dirty="0" smtClean="0"/>
              <a:t>Ерет</a:t>
            </a:r>
            <a:r>
              <a:rPr lang="ru-RU" b="1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к</a:t>
            </a:r>
          </a:p>
          <a:p>
            <a:r>
              <a:rPr lang="ru-RU" dirty="0" smtClean="0"/>
              <a:t>Костюмир</a:t>
            </a:r>
            <a:r>
              <a:rPr lang="ru-RU" b="1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ванный</a:t>
            </a:r>
          </a:p>
          <a:p>
            <a:r>
              <a:rPr lang="ru-RU" dirty="0" smtClean="0"/>
              <a:t>Крем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нь</a:t>
            </a:r>
          </a:p>
          <a:p>
            <a:r>
              <a:rPr lang="ru-RU" dirty="0" smtClean="0"/>
              <a:t>Пицц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р</a:t>
            </a:r>
            <a:r>
              <a:rPr lang="ru-RU" b="1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я</a:t>
            </a:r>
          </a:p>
          <a:p>
            <a:r>
              <a:rPr lang="ru-RU" dirty="0" smtClean="0"/>
              <a:t>Углуб</a:t>
            </a:r>
            <a:r>
              <a:rPr lang="ru-RU" b="1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ть</a:t>
            </a:r>
          </a:p>
          <a:p>
            <a:r>
              <a:rPr lang="ru-RU" dirty="0" smtClean="0"/>
              <a:t>Т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фт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ли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6786578" y="521495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ударения 40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Поставьте ударение в словах</a:t>
            </a:r>
          </a:p>
          <a:p>
            <a:r>
              <a:rPr lang="ru-RU" dirty="0" smtClean="0"/>
              <a:t>Баловать</a:t>
            </a:r>
          </a:p>
          <a:p>
            <a:r>
              <a:rPr lang="ru-RU" dirty="0" smtClean="0"/>
              <a:t>Диспансер</a:t>
            </a:r>
          </a:p>
          <a:p>
            <a:r>
              <a:rPr lang="ru-RU" dirty="0" smtClean="0"/>
              <a:t>Закупорить</a:t>
            </a:r>
          </a:p>
          <a:p>
            <a:r>
              <a:rPr lang="ru-RU" dirty="0" smtClean="0"/>
              <a:t>Камбала</a:t>
            </a:r>
          </a:p>
          <a:p>
            <a:r>
              <a:rPr lang="ru-RU" dirty="0" smtClean="0"/>
              <a:t>Кладовая</a:t>
            </a:r>
          </a:p>
          <a:p>
            <a:r>
              <a:rPr lang="ru-RU" dirty="0" smtClean="0"/>
              <a:t>Намерение</a:t>
            </a:r>
          </a:p>
          <a:p>
            <a:r>
              <a:rPr lang="ru-RU" dirty="0" smtClean="0"/>
              <a:t>Силос</a:t>
            </a:r>
          </a:p>
          <a:p>
            <a:r>
              <a:rPr lang="ru-RU" dirty="0" smtClean="0"/>
              <a:t>Столяр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Балов</a:t>
            </a:r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ть</a:t>
            </a:r>
          </a:p>
          <a:p>
            <a:r>
              <a:rPr lang="ru-RU" dirty="0" smtClean="0"/>
              <a:t>Диспанс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р</a:t>
            </a:r>
          </a:p>
          <a:p>
            <a:r>
              <a:rPr lang="ru-RU" dirty="0" smtClean="0"/>
              <a:t>Зак</a:t>
            </a:r>
            <a:r>
              <a:rPr lang="ru-RU" b="1" dirty="0" smtClean="0">
                <a:solidFill>
                  <a:srgbClr val="C00000"/>
                </a:solidFill>
              </a:rPr>
              <a:t>у</a:t>
            </a:r>
            <a:r>
              <a:rPr lang="ru-RU" dirty="0" smtClean="0"/>
              <a:t>порить</a:t>
            </a:r>
          </a:p>
          <a:p>
            <a:r>
              <a:rPr lang="ru-RU" dirty="0" smtClean="0"/>
              <a:t>К</a:t>
            </a:r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мбала</a:t>
            </a:r>
          </a:p>
          <a:p>
            <a:r>
              <a:rPr lang="ru-RU" dirty="0" smtClean="0"/>
              <a:t>Кладов</a:t>
            </a:r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я</a:t>
            </a:r>
          </a:p>
          <a:p>
            <a:r>
              <a:rPr lang="ru-RU" dirty="0" smtClean="0"/>
              <a:t>Нам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рение</a:t>
            </a:r>
          </a:p>
          <a:p>
            <a:r>
              <a:rPr lang="ru-RU" dirty="0" smtClean="0"/>
              <a:t>С</a:t>
            </a:r>
            <a:r>
              <a:rPr lang="ru-RU" b="1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лос</a:t>
            </a:r>
          </a:p>
          <a:p>
            <a:r>
              <a:rPr lang="ru-RU" dirty="0" smtClean="0"/>
              <a:t>Стол</a:t>
            </a:r>
            <a:r>
              <a:rPr lang="ru-RU" b="1" dirty="0" smtClean="0">
                <a:solidFill>
                  <a:srgbClr val="C00000"/>
                </a:solidFill>
              </a:rPr>
              <a:t>я</a:t>
            </a:r>
            <a:r>
              <a:rPr lang="ru-RU" dirty="0" smtClean="0"/>
              <a:t>р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6500826" y="5429264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ударения 50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Поставьте ударение в словах</a:t>
            </a:r>
          </a:p>
          <a:p>
            <a:r>
              <a:rPr lang="ru-RU" dirty="0" smtClean="0"/>
              <a:t>Тайная вечеря</a:t>
            </a:r>
          </a:p>
          <a:p>
            <a:r>
              <a:rPr lang="ru-RU" dirty="0" smtClean="0"/>
              <a:t>Трапеза</a:t>
            </a:r>
          </a:p>
          <a:p>
            <a:r>
              <a:rPr lang="ru-RU" dirty="0" smtClean="0"/>
              <a:t>Он звонит</a:t>
            </a:r>
          </a:p>
          <a:p>
            <a:r>
              <a:rPr lang="ru-RU" dirty="0" smtClean="0"/>
              <a:t>Поедом есть</a:t>
            </a:r>
          </a:p>
          <a:p>
            <a:r>
              <a:rPr lang="ru-RU" dirty="0" smtClean="0"/>
              <a:t>Малая толика</a:t>
            </a:r>
          </a:p>
          <a:p>
            <a:r>
              <a:rPr lang="ru-RU" dirty="0" smtClean="0"/>
              <a:t>Завсегдатай</a:t>
            </a:r>
          </a:p>
          <a:p>
            <a:r>
              <a:rPr lang="ru-RU" dirty="0" smtClean="0"/>
              <a:t>Торты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Тайная в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черя</a:t>
            </a:r>
          </a:p>
          <a:p>
            <a:r>
              <a:rPr lang="ru-RU" dirty="0" smtClean="0"/>
              <a:t>Тр</a:t>
            </a:r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пеза</a:t>
            </a:r>
          </a:p>
          <a:p>
            <a:r>
              <a:rPr lang="ru-RU" dirty="0" smtClean="0"/>
              <a:t>Он звон</a:t>
            </a:r>
            <a:r>
              <a:rPr lang="ru-RU" b="1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т</a:t>
            </a:r>
          </a:p>
          <a:p>
            <a:r>
              <a:rPr lang="ru-RU" dirty="0" smtClean="0"/>
              <a:t>Поед</a:t>
            </a:r>
            <a:r>
              <a:rPr lang="ru-RU" b="1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м есть</a:t>
            </a:r>
          </a:p>
          <a:p>
            <a:r>
              <a:rPr lang="ru-RU" dirty="0" smtClean="0"/>
              <a:t>Малая тол</a:t>
            </a:r>
            <a:r>
              <a:rPr lang="ru-RU" b="1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ка</a:t>
            </a:r>
          </a:p>
          <a:p>
            <a:r>
              <a:rPr lang="ru-RU" dirty="0" smtClean="0"/>
              <a:t>Завсегд</a:t>
            </a:r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тай</a:t>
            </a:r>
          </a:p>
          <a:p>
            <a:r>
              <a:rPr lang="ru-RU" dirty="0" smtClean="0"/>
              <a:t>Т</a:t>
            </a:r>
            <a:r>
              <a:rPr lang="ru-RU" b="1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рты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6357950" y="5357826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10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Являются ли этимологически родственными слова: вещий, известие?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6000760" y="5429264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Песнь о вещем Олеге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4714884"/>
            <a:ext cx="2740783" cy="194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письмо.wmf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85720" y="3643314"/>
            <a:ext cx="1985977" cy="2244813"/>
          </a:xfrm>
        </p:spPr>
      </p:pic>
      <p:sp>
        <p:nvSpPr>
          <p:cNvPr id="9" name="TextBox 8"/>
          <p:cNvSpPr txBox="1"/>
          <p:nvPr/>
        </p:nvSpPr>
        <p:spPr>
          <a:xfrm>
            <a:off x="5072066" y="1643050"/>
            <a:ext cx="371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Являются.</a:t>
            </a:r>
          </a:p>
          <a:p>
            <a:r>
              <a:rPr lang="ru-RU" sz="2400" b="1" i="1" dirty="0" smtClean="0"/>
              <a:t>Вещий – буквально «знающий»</a:t>
            </a:r>
          </a:p>
          <a:p>
            <a:r>
              <a:rPr lang="ru-RU" sz="2400" b="1" i="1" dirty="0" smtClean="0"/>
              <a:t>Известие – буквально «знание»</a:t>
            </a:r>
          </a:p>
          <a:p>
            <a:r>
              <a:rPr lang="ru-RU" sz="2400" b="1" i="1" dirty="0" smtClean="0"/>
              <a:t>Корень в словах один и тот же, видоизменённый историческими чередованиями Щ/СТ</a:t>
            </a:r>
            <a:endParaRPr lang="ru-RU" sz="2400" b="1" i="1" dirty="0"/>
          </a:p>
        </p:txBody>
      </p:sp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ладимир Золотые воро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4286256"/>
            <a:ext cx="1666475" cy="19705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20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Являются ли этимологически родственными слова: воротник, вратарь, подворотня, привратник, воротило, вращать?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Троя ворота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8597" y="5074133"/>
            <a:ext cx="2286016" cy="154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6215074" y="564357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14876" y="1714488"/>
            <a:ext cx="4143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Все слова этимологически родственные.</a:t>
            </a:r>
          </a:p>
          <a:p>
            <a:r>
              <a:rPr lang="ru-RU" b="1" i="1" u="sng" dirty="0" smtClean="0"/>
              <a:t>Воротник </a:t>
            </a:r>
            <a:r>
              <a:rPr lang="ru-RU" b="1" i="1" dirty="0" smtClean="0"/>
              <a:t>(</a:t>
            </a:r>
            <a:r>
              <a:rPr lang="ru-RU" b="1" i="1" dirty="0" err="1" smtClean="0"/>
              <a:t>общеслав</a:t>
            </a:r>
            <a:r>
              <a:rPr lang="ru-RU" b="1" i="1" dirty="0" smtClean="0"/>
              <a:t>.) – то, что вращается, вертится, поворачивается. Раньше имело также значение «шея».</a:t>
            </a:r>
          </a:p>
          <a:p>
            <a:r>
              <a:rPr lang="ru-RU" b="1" i="1" u="sng" dirty="0" smtClean="0"/>
              <a:t>Вратарь</a:t>
            </a:r>
            <a:r>
              <a:rPr lang="ru-RU" b="1" i="1" dirty="0" smtClean="0"/>
              <a:t> (</a:t>
            </a:r>
            <a:r>
              <a:rPr lang="ru-RU" b="1" i="1" dirty="0" err="1" smtClean="0"/>
              <a:t>старослав</a:t>
            </a:r>
            <a:r>
              <a:rPr lang="ru-RU" b="1" i="1" dirty="0" smtClean="0"/>
              <a:t>.) сравните «ворота». Здесь историческое чередование </a:t>
            </a:r>
            <a:r>
              <a:rPr lang="ru-RU" b="1" i="1" dirty="0" err="1" smtClean="0"/>
              <a:t>оро-ра</a:t>
            </a:r>
            <a:endParaRPr lang="ru-RU" b="1" i="1" dirty="0" smtClean="0"/>
          </a:p>
          <a:p>
            <a:r>
              <a:rPr lang="ru-RU" b="1" i="1" u="sng" dirty="0" smtClean="0"/>
              <a:t>Подворотня</a:t>
            </a:r>
            <a:r>
              <a:rPr lang="ru-RU" b="1" i="1" dirty="0" smtClean="0"/>
              <a:t> – широкая щель между воротами и землёй</a:t>
            </a:r>
          </a:p>
          <a:p>
            <a:r>
              <a:rPr lang="ru-RU" b="1" i="1" u="sng" dirty="0" smtClean="0"/>
              <a:t>Воротило </a:t>
            </a:r>
            <a:r>
              <a:rPr lang="ru-RU" b="1" i="1" dirty="0" smtClean="0"/>
              <a:t>– то, чем вращают</a:t>
            </a:r>
          </a:p>
          <a:p>
            <a:r>
              <a:rPr lang="ru-RU" b="1" i="1" u="sng" dirty="0" smtClean="0"/>
              <a:t>Вращать</a:t>
            </a:r>
            <a:r>
              <a:rPr lang="ru-RU" b="1" i="1" dirty="0" smtClean="0"/>
              <a:t> (</a:t>
            </a:r>
            <a:r>
              <a:rPr lang="ru-RU" b="1" i="1" dirty="0" err="1" smtClean="0"/>
              <a:t>старослав</a:t>
            </a:r>
            <a:r>
              <a:rPr lang="ru-RU" b="1" i="1" dirty="0" smtClean="0"/>
              <a:t>. «</a:t>
            </a:r>
            <a:r>
              <a:rPr lang="ru-RU" b="1" i="1" dirty="0" err="1" smtClean="0"/>
              <a:t>вратити</a:t>
            </a:r>
            <a:r>
              <a:rPr lang="ru-RU" b="1" i="1" dirty="0" smtClean="0"/>
              <a:t>») – «воротить», «вращать»</a:t>
            </a:r>
            <a:endParaRPr lang="ru-RU" b="1" i="1" dirty="0"/>
          </a:p>
        </p:txBody>
      </p:sp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192</TotalTime>
  <Words>1297</Words>
  <PresentationFormat>Экран (4:3)</PresentationFormat>
  <Paragraphs>284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Модульная</vt:lpstr>
      <vt:lpstr>Подготовка к олимпиаде по русскому языку</vt:lpstr>
      <vt:lpstr>Выбери вопрос!</vt:lpstr>
      <vt:lpstr>Загадки ударения 10</vt:lpstr>
      <vt:lpstr>Загадки ударения 20</vt:lpstr>
      <vt:lpstr>Загадки ударения 30</vt:lpstr>
      <vt:lpstr>Загадки ударения 40</vt:lpstr>
      <vt:lpstr>Загадки ударения 50</vt:lpstr>
      <vt:lpstr>Этимология 10</vt:lpstr>
      <vt:lpstr>Этимология 20</vt:lpstr>
      <vt:lpstr>Этимология 30</vt:lpstr>
      <vt:lpstr>Этимология 40</vt:lpstr>
      <vt:lpstr>Этимология 50</vt:lpstr>
      <vt:lpstr>Объясни фразеологизм 10</vt:lpstr>
      <vt:lpstr>Объясни фразеологизм 20</vt:lpstr>
      <vt:lpstr>Объясни фразеологизм 30</vt:lpstr>
      <vt:lpstr>Объясни фразеологизм 40</vt:lpstr>
      <vt:lpstr>Объясни фразеологизм 50</vt:lpstr>
      <vt:lpstr>Лингвистическая загадка 10</vt:lpstr>
      <vt:lpstr>Лингвистическая загадка 20</vt:lpstr>
      <vt:lpstr>Лингвистическая загадка 30</vt:lpstr>
      <vt:lpstr>Лингвистическая загадка 40</vt:lpstr>
      <vt:lpstr>Лингвистическая загадка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олимпиаде по русскому языку</dc:title>
  <dc:creator>Инна</dc:creator>
  <cp:lastModifiedBy>1</cp:lastModifiedBy>
  <cp:revision>21</cp:revision>
  <dcterms:created xsi:type="dcterms:W3CDTF">2009-03-28T09:38:10Z</dcterms:created>
  <dcterms:modified xsi:type="dcterms:W3CDTF">2009-03-28T13:41:30Z</dcterms:modified>
</cp:coreProperties>
</file>