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18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4211" name="Picture 3" descr="minisp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94212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4213" name="Picture 5" descr="minispir"/>
          <p:cNvPicPr>
            <a:picLocks noChangeAspect="1" noChangeArrowheads="1"/>
          </p:cNvPicPr>
          <p:nvPr/>
        </p:nvPicPr>
        <p:blipFill>
          <a:blip r:embed="rId4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shreg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89" name="Picture 5" descr="minispir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3191" name="Picture 7" descr="minispir"/>
              <p:cNvPicPr>
                <a:picLocks noChangeAspect="1" noChangeArrowheads="1"/>
              </p:cNvPicPr>
              <p:nvPr/>
            </p:nvPicPr>
            <p:blipFill>
              <a:blip r:embed="rId15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32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2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30.03.2009</a:t>
            </a:fld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push dir="u"/>
    <p:sndAc>
      <p:stSnd>
        <p:snd r:embed="rId14" name="cashreg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audio" Target="../media/audio1.wav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wmf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wmf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gif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 олимпиаде по русскому языку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«Школы юного филолога»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МОУ «СОШ №13 с УИОП»</a:t>
            </a:r>
            <a:endParaRPr lang="ru-RU" b="1" i="1" dirty="0"/>
          </a:p>
        </p:txBody>
      </p:sp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Можно ли считать эти слова этимологически родственными:</a:t>
            </a:r>
          </a:p>
          <a:p>
            <a:pPr>
              <a:buNone/>
            </a:pPr>
            <a:r>
              <a:rPr lang="ru-RU" dirty="0" smtClean="0"/>
              <a:t>Слушать, славный, слыть, послать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u="sng" dirty="0" smtClean="0"/>
              <a:t>Слушать </a:t>
            </a:r>
            <a:r>
              <a:rPr lang="ru-RU" sz="2000" dirty="0" smtClean="0"/>
              <a:t>– производное от слух</a:t>
            </a:r>
          </a:p>
          <a:p>
            <a:pPr>
              <a:buNone/>
            </a:pPr>
            <a:r>
              <a:rPr lang="ru-RU" sz="2000" b="1" i="1" u="sng" dirty="0" smtClean="0"/>
              <a:t>Слыть </a:t>
            </a:r>
            <a:r>
              <a:rPr lang="ru-RU" sz="2000" dirty="0" smtClean="0"/>
              <a:t>– того же корня, что слово, слава, слух</a:t>
            </a:r>
          </a:p>
          <a:p>
            <a:pPr>
              <a:buNone/>
            </a:pPr>
            <a:r>
              <a:rPr lang="ru-RU" sz="2000" b="1" i="1" u="sng" dirty="0" smtClean="0"/>
              <a:t>Славный</a:t>
            </a:r>
            <a:r>
              <a:rPr lang="ru-RU" sz="2000" dirty="0" smtClean="0"/>
              <a:t> – от слава, а слава того же корня, что и слыть</a:t>
            </a:r>
          </a:p>
          <a:p>
            <a:pPr>
              <a:buNone/>
            </a:pPr>
            <a:r>
              <a:rPr lang="ru-RU" sz="2000" b="1" i="1" u="sng" dirty="0" smtClean="0"/>
              <a:t>Послать</a:t>
            </a:r>
            <a:r>
              <a:rPr lang="ru-RU" sz="2000" dirty="0" smtClean="0"/>
              <a:t> (</a:t>
            </a:r>
            <a:r>
              <a:rPr lang="ru-RU" sz="2000" dirty="0" err="1" smtClean="0"/>
              <a:t>общеслав</a:t>
            </a:r>
            <a:r>
              <a:rPr lang="ru-RU" sz="2000" dirty="0" smtClean="0"/>
              <a:t>.) – </a:t>
            </a:r>
            <a:r>
              <a:rPr lang="ru-RU" sz="2000" dirty="0" err="1" smtClean="0"/>
              <a:t>послълати</a:t>
            </a:r>
            <a:r>
              <a:rPr lang="ru-RU" sz="2000" dirty="0" smtClean="0"/>
              <a:t> – буквально «подносить, жертвовать». По отношению к предыдущим слова родственным не является</a:t>
            </a:r>
            <a:endParaRPr lang="ru-RU" sz="2000" dirty="0"/>
          </a:p>
        </p:txBody>
      </p:sp>
      <p:pic>
        <p:nvPicPr>
          <p:cNvPr id="11" name="Рисунок 10" descr="знания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572008"/>
            <a:ext cx="1543050" cy="1743075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Можно ли считать эти слова этимологически родственными:</a:t>
            </a:r>
          </a:p>
          <a:p>
            <a:pPr>
              <a:buNone/>
            </a:pPr>
            <a:r>
              <a:rPr lang="ru-RU" dirty="0" smtClean="0"/>
              <a:t>Повойник, венок, венец, веник?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29200" y="1285860"/>
            <a:ext cx="3810000" cy="460059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Венок  - от венец (буквально «украшение, сплетённое из листьев, цветов) – от </a:t>
            </a:r>
            <a:r>
              <a:rPr lang="ru-RU" sz="2400" i="1" dirty="0" err="1" smtClean="0"/>
              <a:t>вити</a:t>
            </a:r>
            <a:endParaRPr lang="ru-RU" sz="2400" i="1" dirty="0" smtClean="0"/>
          </a:p>
          <a:p>
            <a:pPr>
              <a:buNone/>
            </a:pPr>
            <a:r>
              <a:rPr lang="ru-RU" sz="2400" dirty="0" smtClean="0"/>
              <a:t>Веник тоже сплетён из нескольких веток</a:t>
            </a:r>
          </a:p>
          <a:p>
            <a:pPr>
              <a:buNone/>
            </a:pPr>
            <a:r>
              <a:rPr lang="ru-RU" sz="2400" dirty="0" smtClean="0"/>
              <a:t>Повойник – головной убор. Тоже от слова </a:t>
            </a:r>
            <a:r>
              <a:rPr lang="ru-RU" sz="2400" i="1" dirty="0" err="1" smtClean="0"/>
              <a:t>вити</a:t>
            </a:r>
            <a:endParaRPr lang="ru-RU" sz="2400" i="1" dirty="0"/>
          </a:p>
        </p:txBody>
      </p:sp>
      <p:pic>
        <p:nvPicPr>
          <p:cNvPr id="11" name="Рисунок 10" descr="Большая императорская коро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500570"/>
            <a:ext cx="1612900" cy="205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Гад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572008"/>
            <a:ext cx="1429512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Крестьян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14290"/>
            <a:ext cx="1087032" cy="15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Народные песн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643446"/>
            <a:ext cx="2935792" cy="1794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50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Назовите пары слов, являющиеся этимологически родственными: вол-волынка, </a:t>
            </a:r>
            <a:r>
              <a:rPr lang="ru-RU" dirty="0" err="1" smtClean="0"/>
              <a:t>выдра-выдрать</a:t>
            </a:r>
            <a:r>
              <a:rPr lang="ru-RU" dirty="0" smtClean="0"/>
              <a:t>, </a:t>
            </a:r>
            <a:r>
              <a:rPr lang="ru-RU" dirty="0" err="1" smtClean="0"/>
              <a:t>капать-капуста</a:t>
            </a:r>
            <a:r>
              <a:rPr lang="ru-RU" dirty="0" smtClean="0"/>
              <a:t>, </a:t>
            </a:r>
            <a:r>
              <a:rPr lang="ru-RU" dirty="0" err="1" smtClean="0"/>
              <a:t>нож-вонзать</a:t>
            </a:r>
            <a:r>
              <a:rPr lang="ru-RU" dirty="0" smtClean="0"/>
              <a:t>, отец-вотчина, порох-перхоть, </a:t>
            </a:r>
            <a:r>
              <a:rPr lang="ru-RU" dirty="0" err="1" smtClean="0"/>
              <a:t>цапать-цапля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195762" cy="4457714"/>
          </a:xfrm>
        </p:spPr>
        <p:txBody>
          <a:bodyPr/>
          <a:lstStyle/>
          <a:p>
            <a:pPr>
              <a:buNone/>
            </a:pPr>
            <a:r>
              <a:rPr lang="ru-RU" sz="1800" b="1" i="1" u="sng" dirty="0" smtClean="0"/>
              <a:t>Вол и волынка </a:t>
            </a:r>
            <a:r>
              <a:rPr lang="ru-RU" sz="1800" dirty="0" smtClean="0"/>
              <a:t>не родственные слова. Вол от </a:t>
            </a:r>
            <a:r>
              <a:rPr lang="ru-RU" sz="1800" dirty="0" err="1" smtClean="0"/>
              <a:t>общеслав</a:t>
            </a:r>
            <a:r>
              <a:rPr lang="ru-RU" sz="1800" dirty="0" smtClean="0"/>
              <a:t>. Вельможа. Животное названо так по размеру. Волынка производное от слова Волынь, откуда этот инструмент получил распространение в России.</a:t>
            </a:r>
          </a:p>
          <a:p>
            <a:pPr>
              <a:buNone/>
            </a:pPr>
            <a:r>
              <a:rPr lang="ru-RU" sz="1800" b="1" i="1" u="sng" dirty="0" smtClean="0"/>
              <a:t>Выдра и выдрать </a:t>
            </a:r>
            <a:r>
              <a:rPr lang="ru-RU" sz="1800" dirty="0" smtClean="0"/>
              <a:t>не родственные слова. Выдра – </a:t>
            </a:r>
            <a:r>
              <a:rPr lang="ru-RU" sz="1800" dirty="0" err="1" smtClean="0"/>
              <a:t>общеслав</a:t>
            </a:r>
            <a:r>
              <a:rPr lang="ru-RU" sz="1800" dirty="0" smtClean="0"/>
              <a:t>., где В раньше было У. Выдра буквально «водяная». Выдрать от слова «драть».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7643834" y="5357826"/>
            <a:ext cx="1042416" cy="1042416"/>
          </a:xfrm>
          <a:prstGeom prst="actionButtonForwardNex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Рисунок 6" descr="Изображение охоты на бык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572008"/>
            <a:ext cx="2661770" cy="1643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i="1" u="sng" dirty="0" smtClean="0"/>
              <a:t>Капать и капуста </a:t>
            </a:r>
            <a:r>
              <a:rPr lang="ru-RU" sz="1800" dirty="0" smtClean="0"/>
              <a:t>не родственные. Капать произошло от звукоподражания кап-кап. Капуста восходит к лат. </a:t>
            </a:r>
            <a:r>
              <a:rPr lang="en-US" sz="1800" dirty="0" smtClean="0"/>
              <a:t>Caput – </a:t>
            </a:r>
            <a:r>
              <a:rPr lang="ru-RU" sz="1800" dirty="0" smtClean="0"/>
              <a:t>голова.</a:t>
            </a:r>
          </a:p>
          <a:p>
            <a:pPr>
              <a:buNone/>
            </a:pPr>
            <a:r>
              <a:rPr lang="ru-RU" sz="1800" b="1" i="1" u="sng" dirty="0" smtClean="0"/>
              <a:t>Нож и вонзать </a:t>
            </a:r>
            <a:r>
              <a:rPr lang="ru-RU" sz="1800" dirty="0" smtClean="0"/>
              <a:t>– родственные слова, нож произошло от </a:t>
            </a:r>
            <a:r>
              <a:rPr lang="ru-RU" sz="1800" dirty="0" err="1" smtClean="0"/>
              <a:t>ньзити</a:t>
            </a:r>
            <a:r>
              <a:rPr lang="ru-RU" sz="1800" dirty="0" smtClean="0"/>
              <a:t> – «колоть, резать», а вонзать от </a:t>
            </a:r>
            <a:r>
              <a:rPr lang="ru-RU" sz="1800" dirty="0" err="1" smtClean="0"/>
              <a:t>ньзати</a:t>
            </a:r>
            <a:r>
              <a:rPr lang="ru-RU" sz="1800" dirty="0" smtClean="0"/>
              <a:t> – «пронзать». Ж/З</a:t>
            </a:r>
          </a:p>
          <a:p>
            <a:pPr>
              <a:buNone/>
            </a:pPr>
            <a:r>
              <a:rPr lang="ru-RU" sz="1800" b="1" i="1" u="sng" dirty="0" smtClean="0"/>
              <a:t>Отец и вотчина </a:t>
            </a:r>
            <a:r>
              <a:rPr lang="ru-RU" sz="1800" dirty="0" smtClean="0"/>
              <a:t>– родственные. Здесь наблюдается во втором слове начальное В, характерное древнерусскому, вместо начального О общеславянского. Т/Ц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В слове порох корень тот же, что и в слове прах. Здесь наблюдаются сочетания </a:t>
            </a:r>
            <a:r>
              <a:rPr lang="ru-RU" sz="2000" dirty="0" err="1" smtClean="0"/>
              <a:t>оро</a:t>
            </a:r>
            <a:r>
              <a:rPr lang="ru-RU" sz="2000" dirty="0" smtClean="0"/>
              <a:t>/</a:t>
            </a:r>
            <a:r>
              <a:rPr lang="ru-RU" sz="2000" dirty="0" err="1" smtClean="0"/>
              <a:t>ра</a:t>
            </a:r>
            <a:r>
              <a:rPr lang="ru-RU" sz="2000" dirty="0" smtClean="0"/>
              <a:t>. </a:t>
            </a:r>
            <a:r>
              <a:rPr lang="ru-RU" sz="2000" b="1" i="1" u="sng" dirty="0" smtClean="0"/>
              <a:t>Порох и перхоть </a:t>
            </a:r>
            <a:r>
              <a:rPr lang="ru-RU" sz="2000" dirty="0" smtClean="0"/>
              <a:t>объединяет и схожесть значений: и то и другое похоже на порошок.</a:t>
            </a:r>
          </a:p>
          <a:p>
            <a:pPr>
              <a:buNone/>
            </a:pPr>
            <a:r>
              <a:rPr lang="ru-RU" sz="2000" b="1" i="1" u="sng" dirty="0" smtClean="0"/>
              <a:t>Цапать</a:t>
            </a:r>
            <a:r>
              <a:rPr lang="ru-RU" sz="2000" dirty="0" smtClean="0"/>
              <a:t> от звукоподражания цап-цап. </a:t>
            </a:r>
            <a:r>
              <a:rPr lang="ru-RU" sz="2000" b="1" i="1" u="sng" dirty="0" smtClean="0"/>
              <a:t>Цапля </a:t>
            </a:r>
            <a:r>
              <a:rPr lang="ru-RU" sz="2000" dirty="0" smtClean="0"/>
              <a:t>от той же основы, что цапать. Цапля так названа потому, что она хлопает, шлёпает и хватает.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 морковкина заговенья</a:t>
            </a:r>
          </a:p>
          <a:p>
            <a:r>
              <a:rPr lang="ru-RU" dirty="0" smtClean="0"/>
              <a:t>Посадить в калошу</a:t>
            </a:r>
          </a:p>
          <a:p>
            <a:r>
              <a:rPr lang="ru-RU" dirty="0" smtClean="0"/>
              <a:t>Камень преткновения</a:t>
            </a:r>
          </a:p>
          <a:p>
            <a:r>
              <a:rPr lang="ru-RU" dirty="0" smtClean="0"/>
              <a:t>Нести свой крест</a:t>
            </a:r>
          </a:p>
          <a:p>
            <a:r>
              <a:rPr lang="ru-RU" dirty="0" smtClean="0"/>
              <a:t>Нищие духом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21429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267200" cy="4386276"/>
          </a:xfrm>
        </p:spPr>
        <p:txBody>
          <a:bodyPr/>
          <a:lstStyle/>
          <a:p>
            <a:r>
              <a:rPr lang="ru-RU" sz="2000" dirty="0" smtClean="0"/>
              <a:t>До морковкина заговенья – до скончания века, очень долго ждать</a:t>
            </a:r>
          </a:p>
          <a:p>
            <a:r>
              <a:rPr lang="ru-RU" sz="2000" dirty="0" smtClean="0"/>
              <a:t>Посадить в калошу – разоблачить, вывести на чистую воду, подвести</a:t>
            </a:r>
          </a:p>
          <a:p>
            <a:r>
              <a:rPr lang="ru-RU" sz="2000" dirty="0" smtClean="0"/>
              <a:t>Камень преткновения – преграда на пути к достижению цели</a:t>
            </a:r>
          </a:p>
          <a:p>
            <a:r>
              <a:rPr lang="ru-RU" sz="2000" dirty="0" smtClean="0"/>
              <a:t>Нести свой крест – смиренно терпеть превратности судьбы</a:t>
            </a:r>
          </a:p>
          <a:p>
            <a:r>
              <a:rPr lang="ru-RU" sz="2000" dirty="0" smtClean="0"/>
              <a:t>Нищие духом – 1. смиренные, лишённые гордости. 2. неумные, лишённые духовных интересов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Рядиться в павлиньи перья</a:t>
            </a:r>
          </a:p>
          <a:p>
            <a:r>
              <a:rPr lang="ru-RU" dirty="0" smtClean="0"/>
              <a:t>Персона нон грата </a:t>
            </a:r>
          </a:p>
          <a:p>
            <a:r>
              <a:rPr lang="ru-RU" dirty="0" smtClean="0"/>
              <a:t>По Сеньке шапка</a:t>
            </a:r>
          </a:p>
          <a:p>
            <a:r>
              <a:rPr lang="ru-RU" dirty="0" smtClean="0"/>
              <a:t>Вешать собак</a:t>
            </a:r>
          </a:p>
          <a:p>
            <a:r>
              <a:rPr lang="ru-RU" dirty="0" smtClean="0"/>
              <a:t>Дать прикурить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14282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Рядиться в павлиньи перья – пытаться показать себя более значительным, чем есть на самом деле</a:t>
            </a:r>
          </a:p>
          <a:p>
            <a:r>
              <a:rPr lang="ru-RU" sz="1800" dirty="0" smtClean="0"/>
              <a:t>Персона нон грата – нежелательный человек</a:t>
            </a:r>
          </a:p>
          <a:p>
            <a:r>
              <a:rPr lang="ru-RU" sz="1800" dirty="0" smtClean="0"/>
              <a:t>По Сеньке шапка – получил то, что заслужил</a:t>
            </a:r>
          </a:p>
          <a:p>
            <a:r>
              <a:rPr lang="ru-RU" sz="1800" dirty="0" smtClean="0"/>
              <a:t>Вешать собак – несправедливо обвинять кого-либо</a:t>
            </a:r>
          </a:p>
          <a:p>
            <a:r>
              <a:rPr lang="ru-RU" sz="1800" dirty="0" smtClean="0"/>
              <a:t>Дать прикурить – проучить, наказать</a:t>
            </a:r>
          </a:p>
          <a:p>
            <a:endParaRPr lang="ru-RU" dirty="0"/>
          </a:p>
        </p:txBody>
      </p:sp>
      <p:pic>
        <p:nvPicPr>
          <p:cNvPr id="6" name="Рисунок 5" descr="павлин на ветк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714884"/>
            <a:ext cx="1475110" cy="1651880"/>
          </a:xfrm>
          <a:prstGeom prst="rect">
            <a:avLst/>
          </a:prstGeom>
        </p:spPr>
      </p:pic>
      <p:pic>
        <p:nvPicPr>
          <p:cNvPr id="7" name="Рисунок 6" descr="грустная собака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4857760"/>
            <a:ext cx="942975" cy="1371600"/>
          </a:xfrm>
          <a:prstGeom prst="rect">
            <a:avLst/>
          </a:prstGeom>
        </p:spPr>
      </p:pic>
      <p:pic>
        <p:nvPicPr>
          <p:cNvPr id="8" name="Рисунок 7" descr="Шапка Мономах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7" y="5286388"/>
            <a:ext cx="1327906" cy="1265232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Прийтись не ко двору</a:t>
            </a:r>
          </a:p>
          <a:p>
            <a:r>
              <a:rPr lang="ru-RU" dirty="0" smtClean="0"/>
              <a:t>Потёмкинские деревни</a:t>
            </a:r>
          </a:p>
          <a:p>
            <a:r>
              <a:rPr lang="ru-RU" dirty="0" smtClean="0"/>
              <a:t>Плясать под чужую дудку</a:t>
            </a:r>
          </a:p>
          <a:p>
            <a:r>
              <a:rPr lang="ru-RU" dirty="0" smtClean="0"/>
              <a:t>Становой хребет</a:t>
            </a:r>
          </a:p>
          <a:p>
            <a:r>
              <a:rPr lang="ru-RU" dirty="0" smtClean="0"/>
              <a:t>Прописать ижицу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85720" y="21429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Прийтись не ко двору – быть неугодным</a:t>
            </a:r>
          </a:p>
          <a:p>
            <a:r>
              <a:rPr lang="ru-RU" sz="1800" dirty="0" smtClean="0"/>
              <a:t>Потёмкинские деревни – показное, мнимое благополучие</a:t>
            </a:r>
          </a:p>
          <a:p>
            <a:r>
              <a:rPr lang="ru-RU" sz="1800" dirty="0" smtClean="0"/>
              <a:t>Плясать под чужую дудку – беспрекословно подчиняться кому-либо</a:t>
            </a:r>
          </a:p>
          <a:p>
            <a:r>
              <a:rPr lang="ru-RU" sz="1800" dirty="0" smtClean="0"/>
              <a:t>Становой хребет – основа, опора</a:t>
            </a:r>
          </a:p>
          <a:p>
            <a:r>
              <a:rPr lang="ru-RU" sz="1800" dirty="0" smtClean="0"/>
              <a:t>Прописать ижицу – 1. высечь, выпороть. 2. строго выбранить, проучить</a:t>
            </a:r>
            <a:endParaRPr lang="ru-RU" sz="1800" dirty="0"/>
          </a:p>
        </p:txBody>
      </p:sp>
      <p:pic>
        <p:nvPicPr>
          <p:cNvPr id="6" name="Рисунок 5" descr="Азбука Рукописная книга 1698 г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072074"/>
            <a:ext cx="2240852" cy="129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Объясните значение и происхождение фразеологизма:</a:t>
            </a:r>
          </a:p>
          <a:p>
            <a:r>
              <a:rPr lang="ru-RU" dirty="0" smtClean="0"/>
              <a:t>Сжечь корабли</a:t>
            </a:r>
          </a:p>
          <a:p>
            <a:r>
              <a:rPr lang="ru-RU" dirty="0" smtClean="0"/>
              <a:t>Валаамова ослица</a:t>
            </a:r>
          </a:p>
          <a:p>
            <a:r>
              <a:rPr lang="ru-RU" dirty="0" smtClean="0"/>
              <a:t>Бить баклуши</a:t>
            </a:r>
          </a:p>
          <a:p>
            <a:r>
              <a:rPr lang="ru-RU" dirty="0" smtClean="0"/>
              <a:t>Тарабарская грамота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428736"/>
            <a:ext cx="4552952" cy="4929222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Сжечь корабли – решительно порвать с прошлым. Тиран </a:t>
            </a:r>
            <a:r>
              <a:rPr lang="ru-RU" sz="1800" dirty="0" err="1" smtClean="0"/>
              <a:t>Агафокл</a:t>
            </a:r>
            <a:r>
              <a:rPr lang="ru-RU" sz="1800" dirty="0" smtClean="0"/>
              <a:t> высадился на побережье Африки и сжёг все корабли, чтобы не было пути к отступлению</a:t>
            </a:r>
          </a:p>
          <a:p>
            <a:r>
              <a:rPr lang="ru-RU" sz="1800" dirty="0" smtClean="0"/>
              <a:t>Валаамова ослица – 1. покорный, молчаливый человек. 2. Упрямая женщина. Из Библии. У Валаама была ослица. Когда он поехал, чтобы проклясть народ </a:t>
            </a:r>
            <a:r>
              <a:rPr lang="ru-RU" sz="1800" dirty="0" err="1" smtClean="0"/>
              <a:t>Израилев</a:t>
            </a:r>
            <a:r>
              <a:rPr lang="ru-RU" sz="1800" dirty="0" smtClean="0"/>
              <a:t>, перед ней явился ангел с мечом. Ослица стала сворачивать, а пророк её бил, так как не видел ангела. Тогда она заговорила человеческим голосом.</a:t>
            </a:r>
          </a:p>
          <a:p>
            <a:r>
              <a:rPr lang="ru-RU" sz="1800" dirty="0" smtClean="0"/>
              <a:t>Бить баклуши – бездельничать. Баклуши – это то, из чего делали деревянные ложки</a:t>
            </a:r>
          </a:p>
          <a:p>
            <a:r>
              <a:rPr lang="ru-RU" sz="1800" dirty="0" smtClean="0"/>
              <a:t>Тарабарская грамота – что-либо непонятное, бессмысленное. Тарабарское письмо – это зашифрованное письмо, которое использовалось с 12-13 века.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 фразеологизм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Объясните значение и происхождение фразеологизма:</a:t>
            </a:r>
          </a:p>
          <a:p>
            <a:r>
              <a:rPr lang="ru-RU" dirty="0" smtClean="0"/>
              <a:t>Лавры Герострата</a:t>
            </a:r>
          </a:p>
          <a:p>
            <a:r>
              <a:rPr lang="ru-RU" dirty="0" smtClean="0"/>
              <a:t>Внести свою лепту</a:t>
            </a:r>
          </a:p>
          <a:p>
            <a:r>
              <a:rPr lang="ru-RU" dirty="0" smtClean="0"/>
              <a:t>Вернуться к своим пенатам</a:t>
            </a:r>
          </a:p>
          <a:p>
            <a:r>
              <a:rPr lang="ru-RU" dirty="0" smtClean="0"/>
              <a:t>Терновый венец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Лавры Герострата – злодейская слава. Герострат сжёг одно из чудес света – храм Артемиды в Эфесе, желая прославиться</a:t>
            </a:r>
          </a:p>
          <a:p>
            <a:r>
              <a:rPr lang="ru-RU" sz="1800" dirty="0" smtClean="0"/>
              <a:t>Внести свою лепту – принимать посильное участие в чём-либо. Из Евангелия. Из притчи о вдове, которая положила две последние лепты, мелкие монеты.</a:t>
            </a:r>
          </a:p>
          <a:p>
            <a:r>
              <a:rPr lang="ru-RU" sz="1800" dirty="0" smtClean="0"/>
              <a:t>Вернуться к своим пенатам – вернуться в родной дом. Пенаты – античные духи, охранявшие покой семьи.</a:t>
            </a:r>
          </a:p>
          <a:p>
            <a:r>
              <a:rPr lang="ru-RU" sz="1800" dirty="0" smtClean="0"/>
              <a:t>Терновый венец – мученичество, страдания. Из Евангелия. 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14282" y="214290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различаются эти паронимы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Гарантийный – гарантированный.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Гарантийный – предоставляющий гарантию</a:t>
            </a:r>
          </a:p>
          <a:p>
            <a:pPr>
              <a:buNone/>
            </a:pPr>
            <a:r>
              <a:rPr lang="ru-RU" dirty="0" smtClean="0"/>
              <a:t>Гарантированный – обладающий гарантией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аукцион 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071942"/>
            <a:ext cx="1905000" cy="1550988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вопрос!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771650"/>
          <a:ext cx="7772401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716"/>
                <a:gridCol w="1146977"/>
                <a:gridCol w="1214446"/>
                <a:gridCol w="1281915"/>
                <a:gridCol w="1281915"/>
                <a:gridCol w="118743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</a:t>
                      </a:r>
                      <a:r>
                        <a:rPr lang="ru-RU" sz="2000" b="1" baseline="0" dirty="0" smtClean="0"/>
                        <a:t> от писателя</a:t>
                      </a:r>
                      <a:endParaRPr lang="ru-RU" sz="20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Этимология</a:t>
                      </a:r>
                      <a:endParaRPr lang="ru-RU" sz="20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Объясни фразеологизм</a:t>
                      </a:r>
                      <a:endParaRPr lang="ru-RU" sz="20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Паронимы</a:t>
                      </a:r>
                      <a:endParaRPr lang="ru-RU" sz="20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sldjump"/>
                        </a:rPr>
                        <a:t>10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sldjump"/>
                        </a:rPr>
                        <a:t>20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sldjump"/>
                        </a:rPr>
                        <a:t>30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sldjump"/>
                        </a:rPr>
                        <a:t>40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sldjump"/>
                        </a:rPr>
                        <a:t>50</a:t>
                      </a:r>
                      <a:endParaRPr lang="ru-RU" sz="3600" b="1" dirty="0"/>
                    </a:p>
                  </a:txBody>
                  <a:tcPr marL="86360" marR="863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различаются эти паронимы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Добрый – добротный.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Добрый – обладающий добротой</a:t>
            </a:r>
          </a:p>
          <a:p>
            <a:pPr>
              <a:buNone/>
            </a:pPr>
            <a:r>
              <a:rPr lang="ru-RU" dirty="0" smtClean="0"/>
              <a:t>Добротный – хорошо сделанный, качественный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ангел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857628"/>
            <a:ext cx="1181106" cy="1754290"/>
          </a:xfrm>
          <a:prstGeom prst="rect">
            <a:avLst/>
          </a:prstGeom>
        </p:spPr>
      </p:pic>
      <p:pic>
        <p:nvPicPr>
          <p:cNvPr id="9" name="Рисунок 8" descr="арка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3214686"/>
            <a:ext cx="2155104" cy="2678119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различаются эти паронимы?</a:t>
            </a:r>
          </a:p>
          <a:p>
            <a:pPr>
              <a:buNone/>
            </a:pPr>
            <a:r>
              <a:rPr lang="ru-RU" dirty="0" smtClean="0"/>
              <a:t>Единичный – единственный – единый.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Единичный – в одном экземпляре</a:t>
            </a:r>
          </a:p>
          <a:p>
            <a:pPr>
              <a:buNone/>
            </a:pPr>
            <a:r>
              <a:rPr lang="ru-RU" dirty="0" smtClean="0"/>
              <a:t>Единственный – один</a:t>
            </a:r>
          </a:p>
          <a:p>
            <a:pPr>
              <a:buNone/>
            </a:pPr>
            <a:r>
              <a:rPr lang="ru-RU" dirty="0" smtClean="0"/>
              <a:t>Единый – совместный, представляющий целое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зверьки пляшущие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143380"/>
            <a:ext cx="2305050" cy="1866900"/>
          </a:xfrm>
          <a:prstGeom prst="rect">
            <a:avLst/>
          </a:prstGeom>
        </p:spPr>
      </p:pic>
      <p:pic>
        <p:nvPicPr>
          <p:cNvPr id="8" name="Рисунок 7" descr="груш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572008"/>
            <a:ext cx="1267863" cy="1987132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различаются эти паронимы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Обосновать – основать.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Обосновать – объяснить</a:t>
            </a:r>
          </a:p>
          <a:p>
            <a:pPr>
              <a:buNone/>
            </a:pPr>
            <a:r>
              <a:rPr lang="ru-RU" dirty="0" smtClean="0"/>
              <a:t>Основать – открыть, начать, положить основу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Пишущий мужчин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714752"/>
            <a:ext cx="2521341" cy="2000264"/>
          </a:xfrm>
          <a:prstGeom prst="rect">
            <a:avLst/>
          </a:prstGeom>
        </p:spPr>
      </p:pic>
      <p:pic>
        <p:nvPicPr>
          <p:cNvPr id="2050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500438"/>
            <a:ext cx="1138428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Паронимы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Чем различаются эти паронимы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Экономный – экономичный – экономический.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Экономный – бережливый</a:t>
            </a:r>
          </a:p>
          <a:p>
            <a:pPr>
              <a:buNone/>
            </a:pPr>
            <a:r>
              <a:rPr lang="ru-RU" dirty="0" smtClean="0"/>
              <a:t>Экономичный – создающий возможность накопить, сохранить</a:t>
            </a:r>
          </a:p>
          <a:p>
            <a:pPr>
              <a:buNone/>
            </a:pPr>
            <a:r>
              <a:rPr lang="ru-RU" dirty="0" smtClean="0"/>
              <a:t>Экономический – относящийся к области экономики</a:t>
            </a:r>
            <a:endParaRPr lang="ru-RU" dirty="0" smtClean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572008"/>
            <a:ext cx="1869034" cy="1773936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14818"/>
            <a:ext cx="1323975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10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Прокомментируйте выделенные слова в отрывках из романа Пушкина «Евгений Онегин»:</a:t>
            </a:r>
          </a:p>
          <a:p>
            <a:pPr>
              <a:buNone/>
            </a:pPr>
            <a:r>
              <a:rPr lang="ru-RU" sz="2000" i="1" dirty="0" smtClean="0"/>
              <a:t>Открыты ставни; трубный дым</a:t>
            </a:r>
          </a:p>
          <a:p>
            <a:pPr>
              <a:buNone/>
            </a:pPr>
            <a:r>
              <a:rPr lang="ru-RU" sz="2000" i="1" dirty="0" smtClean="0"/>
              <a:t>Столбом восходит </a:t>
            </a:r>
            <a:r>
              <a:rPr lang="ru-RU" sz="2000" i="1" dirty="0" err="1" smtClean="0"/>
              <a:t>голубым</a:t>
            </a:r>
            <a:r>
              <a:rPr lang="ru-RU" sz="2000" i="1" dirty="0" smtClean="0"/>
              <a:t>,</a:t>
            </a:r>
          </a:p>
          <a:p>
            <a:pPr>
              <a:buNone/>
            </a:pPr>
            <a:r>
              <a:rPr lang="ru-RU" sz="2000" i="1" dirty="0" smtClean="0"/>
              <a:t>И хлебник, немец аккуратный,</a:t>
            </a:r>
          </a:p>
          <a:p>
            <a:pPr>
              <a:buNone/>
            </a:pPr>
            <a:r>
              <a:rPr lang="ru-RU" sz="2000" i="1" dirty="0" smtClean="0"/>
              <a:t>В бумажном колпаке, не раз</a:t>
            </a:r>
          </a:p>
          <a:p>
            <a:pPr>
              <a:buNone/>
            </a:pPr>
            <a:r>
              <a:rPr lang="ru-RU" sz="2000" i="1" dirty="0" smtClean="0"/>
              <a:t>Уж отворял свой </a:t>
            </a:r>
            <a:r>
              <a:rPr lang="ru-RU" sz="2000" b="1" i="1" dirty="0" err="1" smtClean="0"/>
              <a:t>васисдас</a:t>
            </a:r>
            <a:r>
              <a:rPr lang="ru-RU" sz="2000" b="1" i="1" dirty="0" smtClean="0"/>
              <a:t>.</a:t>
            </a:r>
          </a:p>
        </p:txBody>
      </p:sp>
      <p:pic>
        <p:nvPicPr>
          <p:cNvPr id="8" name="Содержимое 7" descr="Разносчи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4714884"/>
            <a:ext cx="1000132" cy="154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786710" y="357166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ушкин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500042"/>
            <a:ext cx="835248" cy="11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14942" y="1857364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Васисдас</a:t>
            </a:r>
            <a:r>
              <a:rPr lang="ru-RU" sz="2800" b="1" i="1" dirty="0" smtClean="0"/>
              <a:t> – просторечие, созданное из немецких слов </a:t>
            </a:r>
            <a:r>
              <a:rPr lang="en-US" sz="2800" b="1" i="1" dirty="0" smtClean="0"/>
              <a:t>Was </a:t>
            </a:r>
            <a:r>
              <a:rPr lang="en-US" sz="2800" b="1" i="1" dirty="0" err="1" smtClean="0"/>
              <a:t>ist</a:t>
            </a:r>
            <a:r>
              <a:rPr lang="en-US" sz="2800" b="1" i="1" dirty="0" smtClean="0"/>
              <a:t> das</a:t>
            </a:r>
            <a:r>
              <a:rPr lang="ru-RU" sz="2800" b="1" i="1" dirty="0" smtClean="0"/>
              <a:t>?, что значит «Что случилось?»</a:t>
            </a:r>
            <a:endParaRPr lang="ru-RU" sz="2800" b="1" i="1" dirty="0"/>
          </a:p>
        </p:txBody>
      </p:sp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Прокомментируйте выделенные слова в отрывках из романа Пушкина «Евгений Онегин»:</a:t>
            </a:r>
          </a:p>
          <a:p>
            <a:pPr>
              <a:buNone/>
            </a:pPr>
            <a:r>
              <a:rPr lang="ru-RU" i="1" dirty="0" smtClean="0"/>
              <a:t>Надев широкий </a:t>
            </a:r>
            <a:r>
              <a:rPr lang="ru-RU" b="1" i="1" dirty="0" smtClean="0"/>
              <a:t>боливар</a:t>
            </a:r>
            <a:r>
              <a:rPr lang="ru-RU" i="1" dirty="0" smtClean="0"/>
              <a:t>,</a:t>
            </a:r>
          </a:p>
          <a:p>
            <a:pPr>
              <a:buNone/>
            </a:pPr>
            <a:r>
              <a:rPr lang="ru-RU" i="1" dirty="0" smtClean="0"/>
              <a:t>Онегин едет на бульвар</a:t>
            </a:r>
          </a:p>
          <a:p>
            <a:pPr>
              <a:buNone/>
            </a:pPr>
            <a:r>
              <a:rPr lang="ru-RU" i="1" dirty="0" smtClean="0"/>
              <a:t>И там гуляет на свободе, </a:t>
            </a:r>
          </a:p>
          <a:p>
            <a:pPr>
              <a:buNone/>
            </a:pPr>
            <a:r>
              <a:rPr lang="ru-RU" i="1" dirty="0" smtClean="0"/>
              <a:t>Пока недремлющий </a:t>
            </a:r>
            <a:r>
              <a:rPr lang="ru-RU" b="1" i="1" dirty="0" smtClean="0"/>
              <a:t>брегет</a:t>
            </a:r>
          </a:p>
          <a:p>
            <a:pPr>
              <a:buNone/>
            </a:pPr>
            <a:r>
              <a:rPr lang="ru-RU" i="1" dirty="0" smtClean="0"/>
              <a:t>Не прозвонит ему обед.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Боливар – широкая шляпа по моде 20-х годов 19 века.</a:t>
            </a:r>
          </a:p>
          <a:p>
            <a:r>
              <a:rPr lang="ru-RU" dirty="0" smtClean="0"/>
              <a:t>Брегет – фирма часов, здесь «часы»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357166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негин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5072074"/>
            <a:ext cx="900688" cy="157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Пушкин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500042"/>
            <a:ext cx="835248" cy="112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30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66800" y="2214554"/>
            <a:ext cx="3810000" cy="36718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Определите, в каком значении в данном контексте употреблено выделенное слово: «Девицу </a:t>
            </a:r>
            <a:r>
              <a:rPr lang="ru-RU" dirty="0" err="1" smtClean="0"/>
              <a:t>Налимову</a:t>
            </a:r>
            <a:r>
              <a:rPr lang="ru-RU" dirty="0" smtClean="0"/>
              <a:t> одели в трико и коротенькую </a:t>
            </a:r>
            <a:r>
              <a:rPr lang="ru-RU" b="1" dirty="0" smtClean="0"/>
              <a:t>визитку</a:t>
            </a:r>
            <a:r>
              <a:rPr lang="ru-RU" dirty="0" smtClean="0"/>
              <a:t>, слегка тронули лицо сажей и выпустили на сцену в роли кузнеца Клеона». (Салтыков-Щедрин «Господа Головлёвы»)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18002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Визитка (из франц. «посещать») употреблено в значении «однобортный  короткий сюртук с закруглёнными полами».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алтыков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85728"/>
            <a:ext cx="1116408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Емейл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497257"/>
            <a:ext cx="1785950" cy="1270009"/>
          </a:xfrm>
          <a:prstGeom prst="rect">
            <a:avLst/>
          </a:prstGeom>
        </p:spPr>
      </p:pic>
      <p:pic>
        <p:nvPicPr>
          <p:cNvPr id="9" name="Рисунок 8" descr="лягушк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143380"/>
            <a:ext cx="895350" cy="1495425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40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66800" y="2285992"/>
            <a:ext cx="3810000" cy="3600458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Укажите, чем является выделенное слово в отрывке из стихотворения С. Есенина «Письмо матери»: А) архаизм, Б) неологизм, В) жаргонизм, Г) диалектизм</a:t>
            </a:r>
          </a:p>
          <a:p>
            <a:pPr>
              <a:buNone/>
            </a:pPr>
            <a:r>
              <a:rPr lang="ru-RU" sz="1800" i="1" dirty="0" smtClean="0"/>
              <a:t>Так забудь же про свою тревогу,</a:t>
            </a:r>
          </a:p>
          <a:p>
            <a:pPr>
              <a:buNone/>
            </a:pPr>
            <a:r>
              <a:rPr lang="ru-RU" sz="1800" i="1" dirty="0" smtClean="0"/>
              <a:t>Не грусти так шибко обо мне.</a:t>
            </a:r>
          </a:p>
          <a:p>
            <a:pPr>
              <a:buNone/>
            </a:pPr>
            <a:r>
              <a:rPr lang="ru-RU" sz="1800" i="1" dirty="0" smtClean="0"/>
              <a:t>Не ходи так часто на дорогу</a:t>
            </a:r>
          </a:p>
          <a:p>
            <a:pPr>
              <a:buNone/>
            </a:pPr>
            <a:r>
              <a:rPr lang="ru-RU" sz="1800" i="1" dirty="0" smtClean="0"/>
              <a:t>В старомодном ветхом </a:t>
            </a:r>
            <a:r>
              <a:rPr lang="ru-RU" sz="1800" b="1" i="1" dirty="0" smtClean="0"/>
              <a:t>шушуне.</a:t>
            </a:r>
            <a:endParaRPr lang="ru-RU" sz="1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Шушун – диалектизм, в южнорусских говорах старинная женская верхняя одежда вроде кофты, телогрейки.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Есенин 1920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7166"/>
            <a:ext cx="1376600" cy="175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орин Алексей Старуха у окна000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429132"/>
            <a:ext cx="1563689" cy="215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от писателя 50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66800" y="2214554"/>
            <a:ext cx="3810000" cy="367189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Объясните значения выделенных выражений в приведённых ниже примерах из поэмы Н. В. Гоголя «Мёртвые души».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/>
              <a:t>«Как давно изволили подавать </a:t>
            </a:r>
            <a:r>
              <a:rPr lang="ru-RU" sz="1800" b="1" i="1" dirty="0" smtClean="0"/>
              <a:t>ревизскую сказку</a:t>
            </a:r>
            <a:r>
              <a:rPr lang="ru-RU" sz="1800" i="1" dirty="0" smtClean="0"/>
              <a:t>»?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/>
              <a:t>«Губернатор держал в одной руке </a:t>
            </a:r>
            <a:r>
              <a:rPr lang="ru-RU" sz="1800" b="1" i="1" dirty="0" err="1" smtClean="0"/>
              <a:t>конфектный</a:t>
            </a:r>
            <a:r>
              <a:rPr lang="ru-RU" sz="1800" b="1" i="1" dirty="0" smtClean="0"/>
              <a:t> билет</a:t>
            </a:r>
            <a:r>
              <a:rPr lang="ru-RU" sz="1800" i="1" dirty="0" smtClean="0"/>
              <a:t>, а в другой болонку».</a:t>
            </a:r>
          </a:p>
          <a:p>
            <a:pPr>
              <a:buFont typeface="+mj-lt"/>
              <a:buAutoNum type="arabicPeriod"/>
            </a:pPr>
            <a:r>
              <a:rPr lang="ru-RU" sz="1800" i="1" dirty="0" smtClean="0"/>
              <a:t>«Говорили они все как-то сурово, таким голосом, как бы собирались кого прибить; </a:t>
            </a:r>
            <a:r>
              <a:rPr lang="ru-RU" sz="1800" b="1" i="1" dirty="0" smtClean="0"/>
              <a:t>приносили</a:t>
            </a:r>
            <a:r>
              <a:rPr lang="ru-RU" sz="1800" i="1" dirty="0" smtClean="0"/>
              <a:t> частые </a:t>
            </a:r>
            <a:r>
              <a:rPr lang="ru-RU" sz="1800" b="1" i="1" dirty="0" smtClean="0"/>
              <a:t>жертвы Бахусу».</a:t>
            </a:r>
            <a:endParaRPr lang="ru-RU" sz="1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Ревизская сказка – список крепостных душ, составляющий при переписи крестьян (ревизии)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err="1" smtClean="0"/>
              <a:t>Конфектный</a:t>
            </a:r>
            <a:r>
              <a:rPr lang="ru-RU" sz="2000" dirty="0" smtClean="0"/>
              <a:t> билет – обёртка конфеты с напечатанным на ней стихотворением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Приносили частые жертвы Бахусу – Бахус – бог вина, поэтому речь идёт о тех, кто часто пьёт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15272" y="357166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Гоголь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85728"/>
            <a:ext cx="1200569" cy="176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10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Можно ли считать эти слова этимологически родственными:</a:t>
            </a:r>
          </a:p>
          <a:p>
            <a:pPr>
              <a:buNone/>
            </a:pPr>
            <a:r>
              <a:rPr lang="ru-RU" dirty="0" smtClean="0"/>
              <a:t>Сгинуть, гибельный, согнать, согнуть?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643834" y="428604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u="sng" dirty="0" smtClean="0"/>
              <a:t>Гнуть</a:t>
            </a:r>
            <a:r>
              <a:rPr lang="ru-RU" sz="2000" dirty="0" smtClean="0"/>
              <a:t> (</a:t>
            </a:r>
            <a:r>
              <a:rPr lang="ru-RU" sz="2000" dirty="0" err="1" smtClean="0"/>
              <a:t>общеслав</a:t>
            </a:r>
            <a:r>
              <a:rPr lang="ru-RU" sz="2000" dirty="0" smtClean="0"/>
              <a:t>.) того же корня, что и </a:t>
            </a:r>
            <a:r>
              <a:rPr lang="ru-RU" sz="2000" b="1" i="1" u="sng" dirty="0" smtClean="0"/>
              <a:t>гибкий</a:t>
            </a:r>
            <a:r>
              <a:rPr lang="ru-RU" sz="2000" dirty="0" smtClean="0"/>
              <a:t>, </a:t>
            </a:r>
            <a:r>
              <a:rPr lang="ru-RU" sz="2000" b="1" i="1" u="sng" dirty="0" smtClean="0"/>
              <a:t>гибнуть</a:t>
            </a:r>
            <a:r>
              <a:rPr lang="ru-RU" sz="2000" dirty="0" smtClean="0"/>
              <a:t>, </a:t>
            </a:r>
            <a:r>
              <a:rPr lang="ru-RU" sz="2000" b="1" i="1" u="sng" dirty="0" smtClean="0"/>
              <a:t>губить</a:t>
            </a:r>
            <a:r>
              <a:rPr lang="ru-RU" sz="2000" dirty="0" smtClean="0"/>
              <a:t>, </a:t>
            </a:r>
            <a:r>
              <a:rPr lang="ru-RU" sz="2000" dirty="0" err="1" smtClean="0"/>
              <a:t>латышск</a:t>
            </a:r>
            <a:r>
              <a:rPr lang="ru-RU" sz="2000" dirty="0" smtClean="0"/>
              <a:t>. </a:t>
            </a:r>
            <a:r>
              <a:rPr lang="en-US" sz="2000" dirty="0" err="1" smtClean="0"/>
              <a:t>Gubt</a:t>
            </a:r>
            <a:r>
              <a:rPr lang="ru-RU" sz="2000" dirty="0" smtClean="0"/>
              <a:t> «гнуться», «изгибаться» - гибнуть.</a:t>
            </a:r>
          </a:p>
          <a:p>
            <a:pPr>
              <a:buNone/>
            </a:pPr>
            <a:r>
              <a:rPr lang="ru-RU" sz="2000" dirty="0" smtClean="0"/>
              <a:t>Не является этимологически родственным </a:t>
            </a:r>
            <a:r>
              <a:rPr lang="ru-RU" sz="2000" b="1" i="1" u="sng" dirty="0" smtClean="0"/>
              <a:t>гнать</a:t>
            </a:r>
            <a:r>
              <a:rPr lang="ru-RU" sz="2000" dirty="0" smtClean="0"/>
              <a:t>. Происходит от </a:t>
            </a:r>
            <a:r>
              <a:rPr lang="ru-RU" sz="2000" dirty="0" err="1" smtClean="0"/>
              <a:t>общеслав</a:t>
            </a:r>
            <a:r>
              <a:rPr lang="ru-RU" sz="2000" dirty="0" smtClean="0"/>
              <a:t>. слова «бить».</a:t>
            </a:r>
            <a:endParaRPr lang="ru-RU" sz="2000" dirty="0"/>
          </a:p>
        </p:txBody>
      </p:sp>
      <p:pic>
        <p:nvPicPr>
          <p:cNvPr id="12" name="Рисунок 11" descr="Вопрос 2 хороший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786322"/>
            <a:ext cx="1143008" cy="1143008"/>
          </a:xfrm>
          <a:prstGeom prst="rect">
            <a:avLst/>
          </a:prstGeom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20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Можно ли считать эти слова этимологически родственными:</a:t>
            </a:r>
          </a:p>
          <a:p>
            <a:pPr>
              <a:buNone/>
            </a:pPr>
            <a:r>
              <a:rPr lang="ru-RU" dirty="0" smtClean="0"/>
              <a:t>Время - веретено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786710" y="285728"/>
            <a:ext cx="1042416" cy="104241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родственность слов указывают сочетания РЕ и ЕРЕ.</a:t>
            </a:r>
          </a:p>
          <a:p>
            <a:pPr>
              <a:buNone/>
            </a:pPr>
            <a:r>
              <a:rPr lang="ru-RU" dirty="0" smtClean="0"/>
              <a:t>Время – буквально «чередование дня и ночи»</a:t>
            </a:r>
          </a:p>
          <a:p>
            <a:pPr>
              <a:buNone/>
            </a:pPr>
            <a:r>
              <a:rPr lang="ru-RU" dirty="0" smtClean="0"/>
              <a:t>Веретено – буквально «вертящаяся палочка»</a:t>
            </a:r>
            <a:endParaRPr lang="ru-RU" dirty="0"/>
          </a:p>
        </p:txBody>
      </p:sp>
      <p:pic>
        <p:nvPicPr>
          <p:cNvPr id="15" name="Содержимое 12" descr="будильник 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4414" y="285728"/>
            <a:ext cx="1428760" cy="143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57356" y="4161074"/>
            <a:ext cx="1714512" cy="235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u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build="p"/>
    </p:bldLst>
  </p:timing>
</p:sld>
</file>

<file path=ppt/theme/theme1.xml><?xml version="1.0" encoding="utf-8"?>
<a:theme xmlns:a="http://schemas.openxmlformats.org/drawingml/2006/main" name="Тема26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</Template>
  <TotalTime>346</TotalTime>
  <Words>1404</Words>
  <PresentationFormat>Экран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Тема26</vt:lpstr>
      <vt:lpstr>Подготовка к олимпиаде по русскому языку</vt:lpstr>
      <vt:lpstr>Выбери вопрос!</vt:lpstr>
      <vt:lpstr>Вопрос от писателя 10</vt:lpstr>
      <vt:lpstr>Вопрос от писателя 20</vt:lpstr>
      <vt:lpstr>Вопрос от писателя 30</vt:lpstr>
      <vt:lpstr>Вопрос от писателя 40</vt:lpstr>
      <vt:lpstr>Вопрос от писателя 50</vt:lpstr>
      <vt:lpstr>Этимология 10</vt:lpstr>
      <vt:lpstr>Этимология 20</vt:lpstr>
      <vt:lpstr>Этимология 30</vt:lpstr>
      <vt:lpstr>Этимология 40</vt:lpstr>
      <vt:lpstr>Этимология 50</vt:lpstr>
      <vt:lpstr>Этимология 50</vt:lpstr>
      <vt:lpstr>Объясни фразеологизм 10</vt:lpstr>
      <vt:lpstr>Объясни фразеологизм 20</vt:lpstr>
      <vt:lpstr>Объясни фразеологизм 30</vt:lpstr>
      <vt:lpstr>Объясни фразеологизм 40</vt:lpstr>
      <vt:lpstr>Объясни фразеологизм 50</vt:lpstr>
      <vt:lpstr>Паронимы 10</vt:lpstr>
      <vt:lpstr>Паронимы 20</vt:lpstr>
      <vt:lpstr>Паронимы 30</vt:lpstr>
      <vt:lpstr>Паронимы 40</vt:lpstr>
      <vt:lpstr>Паронимы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олимпиаде по русскому языку</dc:title>
  <dc:creator>Инна</dc:creator>
  <cp:lastModifiedBy>1</cp:lastModifiedBy>
  <cp:revision>37</cp:revision>
  <dcterms:created xsi:type="dcterms:W3CDTF">2009-03-28T09:38:10Z</dcterms:created>
  <dcterms:modified xsi:type="dcterms:W3CDTF">2009-03-30T11:58:51Z</dcterms:modified>
</cp:coreProperties>
</file>