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772400" cy="1470025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Оформление древнерусских книг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Азбука Рукописная книга 1698 г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500438"/>
            <a:ext cx="433882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Титлы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038600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/>
              <a:t>Знаки горизонтальные или наскоком над строкой </a:t>
            </a:r>
            <a:r>
              <a:rPr lang="ru-RU" b="1" i="1" dirty="0" smtClean="0"/>
              <a:t>(титлы)</a:t>
            </a:r>
            <a:r>
              <a:rPr lang="ru-RU" b="1" dirty="0" smtClean="0"/>
              <a:t> и </a:t>
            </a:r>
            <a:r>
              <a:rPr lang="ru-RU" b="1" i="1" dirty="0" smtClean="0"/>
              <a:t>выносные</a:t>
            </a:r>
            <a:r>
              <a:rPr lang="ru-RU" b="1" dirty="0" smtClean="0"/>
              <a:t> буквы указывают на сокращенно написанное слово. Слова эти сначала были связаны в основном с христианскими понятиями божества, чтобы только посвященные, православные, понять могли; потом число их увеличилось для скорости письма.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5" name="Рисунок 4" descr="рукопись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7356" y="0"/>
            <a:ext cx="5456621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Устав, полуустав, скоропись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3829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 smtClean="0"/>
              <a:t>Само письмо, начертание букв тоже изменялось с течением времени. Традиционно считается, что на смену древнейшему почерку – </a:t>
            </a:r>
            <a:r>
              <a:rPr lang="ru-RU" b="1" i="1" dirty="0" smtClean="0"/>
              <a:t>уставу</a:t>
            </a:r>
            <a:r>
              <a:rPr lang="ru-RU" b="1" dirty="0" smtClean="0"/>
              <a:t> – в конце XIV века пришел </a:t>
            </a:r>
            <a:r>
              <a:rPr lang="ru-RU" b="1" i="1" dirty="0" smtClean="0"/>
              <a:t>полуустав</a:t>
            </a:r>
            <a:r>
              <a:rPr lang="ru-RU" b="1" dirty="0" smtClean="0"/>
              <a:t>, а с конца XVI века все чаще встречаются книги, написанные </a:t>
            </a:r>
            <a:r>
              <a:rPr lang="ru-RU" b="1" i="1" dirty="0" smtClean="0"/>
              <a:t>скорописью</a:t>
            </a:r>
            <a:r>
              <a:rPr lang="ru-RU" b="1" dirty="0" smtClean="0"/>
              <a:t>. Эти хронологические границы достаточно условны, поскольку почерки не отменяли друг друга, а сосуществовали. Профессиональный писец одинаково владел искусством полуустава и скорописи. А поскольку каждая буква имела несколько вариантов начертания, то писец мог изменять свой полуустав или скоропись, писать как бы несколькими почерками. Это и понятно, если вспомнить, что в школе, когда учат нас современной </a:t>
            </a:r>
            <a:r>
              <a:rPr lang="ru-RU" b="1" i="1" dirty="0" smtClean="0"/>
              <a:t>скорописи,</a:t>
            </a:r>
            <a:r>
              <a:rPr lang="ru-RU" b="1" dirty="0" smtClean="0"/>
              <a:t> сколько в классе человек, столько и вариантов почерка получается.</a:t>
            </a:r>
          </a:p>
          <a:p>
            <a:endParaRPr lang="ru-RU" b="1" dirty="0"/>
          </a:p>
        </p:txBody>
      </p:sp>
      <p:pic>
        <p:nvPicPr>
          <p:cNvPr id="8" name="Содержимое 7" descr="СКОРОПИС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57752" y="1643050"/>
            <a:ext cx="3333750" cy="4381500"/>
          </a:xfrm>
        </p:spPr>
      </p:pic>
      <p:pic>
        <p:nvPicPr>
          <p:cNvPr id="6" name="Рисунок 5" descr="Домострой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571480"/>
            <a:ext cx="3425016" cy="5727918"/>
          </a:xfrm>
          <a:prstGeom prst="rect">
            <a:avLst/>
          </a:prstGeom>
        </p:spPr>
      </p:pic>
      <p:pic>
        <p:nvPicPr>
          <p:cNvPr id="7" name="Содержимое 4" descr="Книга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28604"/>
            <a:ext cx="3718502" cy="5940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Попробуйте прочитать древнерусский текст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Содержимое 12" descr="Остромирово Евангелие фрагмент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0"/>
            <a:ext cx="6358008" cy="5284501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вычислять время в древнерусских текстах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Написася</a:t>
            </a:r>
            <a:r>
              <a:rPr lang="ru-RU" dirty="0" smtClean="0"/>
              <a:t> сия книга </a:t>
            </a:r>
            <a:r>
              <a:rPr lang="ru-RU" dirty="0" err="1" smtClean="0"/>
              <a:t>Соборник</a:t>
            </a:r>
            <a:r>
              <a:rPr lang="ru-RU" dirty="0" smtClean="0"/>
              <a:t> в лето, 7127» Дело в том, что мы ведем свое летоисчисление (как говорят: «нашу эру», «новую эру») от Рождества Христова и не учитываем в нем, таким образом, историю, предшествовавшую этому событию. В Древней Руси вели исчисление от Сотворения мира, которое свершилось по общепринятым в православии исчислениям за 5508 лет до Рождества Христова.</a:t>
            </a:r>
          </a:p>
          <a:p>
            <a:r>
              <a:rPr lang="ru-RU" dirty="0" smtClean="0"/>
              <a:t>Несложные вычисления (7127-5508=1619) Можно определить и в какой мы с вами вступили год в отсчете от Сотворения мира. Для этого проделаем обратную операцию: 2008 + 5508 = 7516. Необходимо только иметь в виду, что и в этих вычислениях есть свои отклонения (+ 1 год) в зависимости от месяца и системы летоисчисления. Ведь год может начинаться с 1 марта (до конца XV века) или с 1 сентября, и только с 1700 года в России официально был введен год, начинающийся с января. 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чём же писались древнерусские книги?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Бумага, изобретенная в Китае в </a:t>
            </a:r>
            <a:br>
              <a:rPr lang="ru-RU" b="1" dirty="0" smtClean="0"/>
            </a:br>
            <a:r>
              <a:rPr lang="ru-RU" b="1" dirty="0" smtClean="0"/>
              <a:t>I веке до н.э., еще не попала на Русь, а книги уже существовали. И писались они тогда на пергамене, т.е. на специально выделанной для этих целей коже животных (телячьей, бараньей или козьей). </a:t>
            </a:r>
          </a:p>
          <a:p>
            <a:endParaRPr lang="ru-RU" dirty="0"/>
          </a:p>
        </p:txBody>
      </p:sp>
      <p:pic>
        <p:nvPicPr>
          <p:cNvPr id="5" name="Рисунок 4" descr="Азбука Рукописная книга 1698 г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05172" y="1500174"/>
            <a:ext cx="433882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214290"/>
            <a:ext cx="4643438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Неизменно вспоминают предания о книгах «на бересте». Что такой писчий материал на Руси существовал уже давно, свидетельствуют найденные археологами новгородские берестяные грамоты. Но грамотки не книги, размер их невелик, назначение деловое, хозяйственное; сшивать и переплетать их нужды не было. И все-таки берестяные книги существовали. Они даже сохранились в нескольких архивах и библиотеках, хотя по своей древности значительно уступают грамоткам. Причина их относительной «молодости» – непрочность самого писчего материала. А пергамен оказался материалом вечным, он пережил века, сохранив свою торжественную шероховатую звонкость при перелистывании и осязаемую весомость книжного блока. Береста со временем высыхала, становилась ломкой, крошилась.</a:t>
            </a:r>
          </a:p>
          <a:p>
            <a:endParaRPr lang="ru-RU" dirty="0"/>
          </a:p>
        </p:txBody>
      </p:sp>
      <p:pic>
        <p:nvPicPr>
          <p:cNvPr id="9" name="Рисунок 8" descr="Берестяные грамоты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285728"/>
            <a:ext cx="4047410" cy="498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Чем писали книги?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 smtClean="0"/>
              <a:t>«Чернило» приготовлялось из ольховых или дубовых орешков (наростов на коре) с добавлением клея, меда, железистых веществ. Все это квасилось или вываривалось, доводилось до необходимой концентрации. Рецептов составления чернил было множество, что и заметно при сравнении сохранившихся рукописей. На миниатюрах на столе </a:t>
            </a:r>
            <a:r>
              <a:rPr lang="ru-RU" b="1" dirty="0" err="1" smtClean="0"/>
              <a:t>книгописца</a:t>
            </a:r>
            <a:r>
              <a:rPr lang="ru-RU" b="1" dirty="0" smtClean="0"/>
              <a:t> можно разглядеть разного вида чернильницы и песочницы, ножи для заточки перьев и </a:t>
            </a:r>
            <a:r>
              <a:rPr lang="ru-RU" b="1" dirty="0" err="1" smtClean="0"/>
              <a:t>соскребания</a:t>
            </a:r>
            <a:r>
              <a:rPr lang="ru-RU" b="1" dirty="0" smtClean="0"/>
              <a:t> ошибочно написанных слов и букв, губки, пеналы, кисточки, сосуды для красок.</a:t>
            </a:r>
          </a:p>
          <a:p>
            <a:endParaRPr lang="ru-RU" dirty="0"/>
          </a:p>
        </p:txBody>
      </p:sp>
      <p:pic>
        <p:nvPicPr>
          <p:cNvPr id="4" name="Рисунок 3" descr="летописец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5" y="1571612"/>
            <a:ext cx="2725736" cy="485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85728"/>
            <a:ext cx="3357586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Книги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3357586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богослужебные</a:t>
            </a:r>
            <a:endParaRPr lang="ru-RU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428736"/>
            <a:ext cx="3357586" cy="9286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Четьи – книги для чтения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2643182"/>
            <a:ext cx="3357586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Хронограф</a:t>
            </a:r>
            <a:endParaRPr lang="ru-RU" sz="28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714752"/>
            <a:ext cx="3357586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Азбуковник</a:t>
            </a:r>
            <a:endParaRPr lang="ru-RU" sz="28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2643182"/>
            <a:ext cx="3357586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Псалтирь</a:t>
            </a:r>
            <a:endParaRPr lang="ru-RU" sz="28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3714752"/>
            <a:ext cx="3357586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Евангелие</a:t>
            </a:r>
            <a:endParaRPr lang="ru-RU" sz="2800" b="1" i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Украшение переплёта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714908" cy="50435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/>
              <a:t>В музейных витринах можно иногда увидеть роскошные переплеты, когда вместо кожи (или поверх ее) доски обтягивались парчой или бархатом, в середине и по углам верхней крышки такого переплета помещались литые или чеканные украшения из золота, серебра, бронзы, иногда драгоценные камни. Это чаще всего так называемые напрестольные Евангелия, книги, используемые при церковном богослужении и предназначенные для общественного обозрения. Столь же роскошно могли оформляться в древности подносные книги царям, великим князьям, именитым боярам или их собственные дарения в монастыри и церкви. </a:t>
            </a:r>
            <a:endParaRPr lang="ru-RU" sz="1800" b="1" dirty="0"/>
          </a:p>
        </p:txBody>
      </p:sp>
      <p:pic>
        <p:nvPicPr>
          <p:cNvPr id="5" name="Содержимое 4" descr="Оклад книги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66650" y="1600200"/>
            <a:ext cx="32017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3574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/>
              <a:t>Чем современные книги отличаются от древних?</a:t>
            </a:r>
          </a:p>
          <a:p>
            <a:r>
              <a:rPr lang="ru-RU" b="1" dirty="0" smtClean="0"/>
              <a:t>По каким приметам мы можем определить, что книга древняя?</a:t>
            </a:r>
            <a:endParaRPr lang="ru-RU" b="1" dirty="0"/>
          </a:p>
        </p:txBody>
      </p:sp>
      <p:pic>
        <p:nvPicPr>
          <p:cNvPr id="4" name="Рисунок 3" descr="Книга 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2928934"/>
            <a:ext cx="5943600" cy="3310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Переплёт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9130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Переплет толстый, тисненой кожей обтянутый, а постучать по нему – звук деревянный слышен будет. И звук не обманывает, потому что из </a:t>
            </a:r>
            <a:r>
              <a:rPr lang="ru-RU" b="1" dirty="0" err="1" smtClean="0"/>
              <a:t>досочек</a:t>
            </a:r>
            <a:r>
              <a:rPr lang="ru-RU" b="1" dirty="0" smtClean="0"/>
              <a:t> переплет изготовлен, а сверху кожей обтянут, чтобы и </a:t>
            </a:r>
            <a:r>
              <a:rPr lang="ru-RU" b="1" dirty="0" err="1" smtClean="0"/>
              <a:t>досочки</a:t>
            </a:r>
            <a:r>
              <a:rPr lang="ru-RU" b="1" dirty="0" smtClean="0"/>
              <a:t>, </a:t>
            </a:r>
            <a:r>
              <a:rPr lang="ru-RU" b="1" dirty="0" err="1" smtClean="0"/>
              <a:t>и</a:t>
            </a:r>
            <a:r>
              <a:rPr lang="ru-RU" b="1" dirty="0" smtClean="0"/>
              <a:t> корешок книги защитить от повреждений. Сбоку же непременно одна или две застежки окажутся (бронзовые замочки на кожаных ремешках), чтобы застегнуть, запереть книгу после прочтения. Нам это даже странно: зачем книгу запирать? А в Древней Руси, бывало, и наказывали читателя за небрежение к рукописной книге, если не застегнул ее по прочтении.</a:t>
            </a:r>
            <a:endParaRPr lang="ru-RU" b="1" dirty="0"/>
          </a:p>
        </p:txBody>
      </p:sp>
      <p:pic>
        <p:nvPicPr>
          <p:cNvPr id="5" name="Содержимое 4" descr="книг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857364"/>
            <a:ext cx="3000396" cy="411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592933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Зачем нужно было застёгивать книгу?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Миниатюры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715008" cy="4186254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Слева почти весь оборот предыдущего листа занимает миниатюра в красках. Обычно она в рамку заключена, но в древнейших книгах может быть и без рамки, с полями и без полей. Разные могут быть изображены на миниатюре лица, но чаще других – фигура </a:t>
            </a:r>
            <a:r>
              <a:rPr lang="ru-RU" b="1" dirty="0" err="1" smtClean="0"/>
              <a:t>книгописца</a:t>
            </a:r>
            <a:r>
              <a:rPr lang="ru-RU" b="1" dirty="0" smtClean="0"/>
              <a:t> с нимбом святого над головой. Нет, это не автопортрет писца рукописи, здесь изображается автор книги или сочинения, содержащегося в данной рукописи. Изображения достаточно условны, но что-то в них менялось все время за тысячелетнюю историю рукописной книги. Не спутаешь миниатюру XIV века с миниатюрой XVII или XIX века, обнаруживаются в них «меты» своего времени.</a:t>
            </a:r>
            <a:endParaRPr lang="ru-RU" b="1" dirty="0"/>
          </a:p>
        </p:txBody>
      </p:sp>
      <p:pic>
        <p:nvPicPr>
          <p:cNvPr id="7" name="Содержимое 6" descr="миниатюр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928802"/>
            <a:ext cx="2871954" cy="343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рещение Владимир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2396171" cy="419022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357166"/>
            <a:ext cx="4038600" cy="61436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Даже если только одна миниатюра украшает книгу, то рукопись издавна уже получила уточняющее название </a:t>
            </a:r>
            <a:r>
              <a:rPr lang="ru-RU" b="1" i="1" dirty="0" smtClean="0"/>
              <a:t>лицевая</a:t>
            </a:r>
            <a:r>
              <a:rPr lang="ru-RU" b="1" dirty="0" smtClean="0"/>
              <a:t>, поскольку в ней содержится изображение «лица» или «лиц». Но миниатюр в рукописи может быть и очень много, когда они подробно иллюстрируют какое-нибудь историческое или душеполезное повествование. И не только на отдельных листах, но и прямо в тексте, и на полях «лицевой» книги встречаются изображения святых, знаков зодиака, птиц и зверей, сценки военных сражений – всего не перечислить. Некоторые миниатюры поблескивают золотом, другие выполнены только пером и чернилами, но все они – равно благодатный материал для нашего знакомства с прошлым. </a:t>
            </a:r>
          </a:p>
          <a:p>
            <a:endParaRPr lang="ru-RU" dirty="0"/>
          </a:p>
        </p:txBody>
      </p:sp>
      <p:pic>
        <p:nvPicPr>
          <p:cNvPr id="6" name="Рисунок 5" descr="рукопись Повести.2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714488"/>
            <a:ext cx="3023160" cy="4635512"/>
          </a:xfrm>
          <a:prstGeom prst="rect">
            <a:avLst/>
          </a:prstGeom>
        </p:spPr>
      </p:pic>
      <p:pic>
        <p:nvPicPr>
          <p:cNvPr id="7" name="Рисунок 6" descr="миниатюры в книг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857232"/>
            <a:ext cx="2895600" cy="427672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Заставка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876"/>
            <a:ext cx="8786842" cy="2928958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А что же на правом листе? Там прежде всего привлекает наше внимание замкнутая в рамку или свободно зависающая над текстом орнаментированная </a:t>
            </a:r>
            <a:r>
              <a:rPr lang="ru-RU" b="1" i="1" dirty="0" smtClean="0"/>
              <a:t>заставка</a:t>
            </a:r>
            <a:r>
              <a:rPr lang="ru-RU" b="1" dirty="0" smtClean="0"/>
              <a:t>. В ней то сплетаются ленты и ремни с изображениями фантастических зверей и птиц, то застывают в густом </a:t>
            </a:r>
            <a:r>
              <a:rPr lang="ru-RU" b="1" dirty="0" err="1" smtClean="0"/>
              <a:t>многоцветье</a:t>
            </a:r>
            <a:r>
              <a:rPr lang="ru-RU" b="1" dirty="0" smtClean="0"/>
              <a:t> листья и травы. А вот строго геометризованные заставки в красках с добавлением золота или черно-белые заставки сложного рисунка, штрихом напоминающие гравюру. Они тоже не существуют все одновременно, орнаментальные стили сменяют друг друга. Но даже в одной рукописи не встретить двух одинаковых заставок. У художников (их в древности называли </a:t>
            </a:r>
            <a:r>
              <a:rPr lang="ru-RU" b="1" i="1" dirty="0" smtClean="0"/>
              <a:t>изографами</a:t>
            </a:r>
            <a:r>
              <a:rPr lang="ru-RU" b="1" dirty="0" smtClean="0"/>
              <a:t>) не было трафаретов, не повторялись их орнаменты.</a:t>
            </a:r>
          </a:p>
          <a:p>
            <a:endParaRPr lang="ru-RU" b="1" dirty="0"/>
          </a:p>
        </p:txBody>
      </p:sp>
      <p:pic>
        <p:nvPicPr>
          <p:cNvPr id="5" name="Содержимое 4" descr="заставка в книге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857488" y="1571612"/>
            <a:ext cx="3227942" cy="1779224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Вязь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428604"/>
            <a:ext cx="4352956" cy="56975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Ниже заставки – целая строчка тянущихся вверх узких малиново-красных букв, которые не сразу и различишь в витиеватом сплетении вертикальных линий. Это как бы еще одна заставка, яркая, привлекающая внимание. Но это уже не только декоративный орнамент, а буквы, сплетающиеся в слова заглавия книги или отдельного сочинения. Только первая строчка заглавия пишется так замысловато </a:t>
            </a:r>
            <a:r>
              <a:rPr lang="ru-RU" i="1" dirty="0" smtClean="0"/>
              <a:t>вязью,</a:t>
            </a:r>
            <a:r>
              <a:rPr lang="ru-RU" dirty="0" smtClean="0"/>
              <a:t> продолжение его уже в следующей строке будет вписано буквами обычного размера и начертания.</a:t>
            </a:r>
          </a:p>
          <a:p>
            <a:endParaRPr lang="ru-RU" dirty="0"/>
          </a:p>
        </p:txBody>
      </p:sp>
      <p:pic>
        <p:nvPicPr>
          <p:cNvPr id="5" name="Содержимое 4" descr="заставка в книге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9395" y="1716329"/>
            <a:ext cx="2796209" cy="4293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Киноварь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643182"/>
            <a:ext cx="8572560" cy="37147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Заглавие занимает обычно несколько строк, и все они пишутся </a:t>
            </a:r>
            <a:r>
              <a:rPr lang="ru-RU" b="1" i="1" dirty="0" smtClean="0"/>
              <a:t>киноварью</a:t>
            </a:r>
            <a:r>
              <a:rPr lang="ru-RU" b="1" dirty="0" smtClean="0"/>
              <a:t> (так называется малиново-красная яркая краска древнерусских рукописей). Именно к таким заглавиям восходит сохранившееся в языке понятие «красная строка», подразумевающее теперь отступ, небольшой пробел в начале текста. В особенно роскошных по оформлению рукописях вязь, а иногда и все заглавие выписывалось золотом. По заглавию мы уже предполагаем, какое произведение переписано ниже, и готовимся приступить к чтению. Но... спотыкаемся на первой же букве. Ее надо еще разглядеть, опознать в этом орнаментированном узоре, потеснившем сразу несколько строк текста. Буква эта называется </a:t>
            </a:r>
            <a:r>
              <a:rPr lang="ru-RU" b="1" i="1" dirty="0" smtClean="0"/>
              <a:t>инициал</a:t>
            </a:r>
            <a:r>
              <a:rPr lang="ru-RU" b="1" dirty="0" smtClean="0"/>
              <a:t> и являет собой как бы торжественный зачин всего последующего повествования. Заставки и инициалы выполнялись, как правило, одним художником и поэтому схожи по рисунку орнамента и его раскраске. </a:t>
            </a:r>
            <a:endParaRPr lang="ru-RU" b="1" dirty="0"/>
          </a:p>
        </p:txBody>
      </p:sp>
      <p:pic>
        <p:nvPicPr>
          <p:cNvPr id="5" name="Содержимое 4" descr="буквиц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8596" y="214290"/>
            <a:ext cx="4038600" cy="2307772"/>
          </a:xfrm>
        </p:spPr>
      </p:pic>
      <p:pic>
        <p:nvPicPr>
          <p:cNvPr id="6" name="Содержимое 10" descr="Остромирово Евангелие Заглавные буквы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357166"/>
            <a:ext cx="4233672" cy="203911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нига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1994" y="357166"/>
            <a:ext cx="3718502" cy="5940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4286256"/>
            <a:ext cx="4038600" cy="2400304"/>
          </a:xfrm>
          <a:solidFill>
            <a:schemeClr val="bg2"/>
          </a:solidFill>
        </p:spPr>
        <p:txBody>
          <a:bodyPr/>
          <a:lstStyle/>
          <a:p>
            <a:r>
              <a:rPr lang="ru-RU" b="1" dirty="0" smtClean="0"/>
              <a:t>Рассмотрите страницы древнерусских книг</a:t>
            </a:r>
          </a:p>
          <a:p>
            <a:r>
              <a:rPr lang="ru-RU" b="1" dirty="0" smtClean="0"/>
              <a:t>Что затрудняет чтение?</a:t>
            </a:r>
            <a:endParaRPr lang="ru-RU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1310</Words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Оформление древнерусских книг</vt:lpstr>
      <vt:lpstr>Слайд 2</vt:lpstr>
      <vt:lpstr>Переплёт</vt:lpstr>
      <vt:lpstr>Миниатюры</vt:lpstr>
      <vt:lpstr>Слайд 5</vt:lpstr>
      <vt:lpstr>Заставка</vt:lpstr>
      <vt:lpstr>Вязь</vt:lpstr>
      <vt:lpstr>Киноварь</vt:lpstr>
      <vt:lpstr>Слайд 9</vt:lpstr>
      <vt:lpstr>Титлы</vt:lpstr>
      <vt:lpstr>Устав, полуустав, скоропись</vt:lpstr>
      <vt:lpstr>Попробуйте прочитать древнерусский текст</vt:lpstr>
      <vt:lpstr>Как вычислять время в древнерусских текстах</vt:lpstr>
      <vt:lpstr>На чём же писались древнерусские книги?</vt:lpstr>
      <vt:lpstr>Слайд 15</vt:lpstr>
      <vt:lpstr>Чем писали книги?</vt:lpstr>
      <vt:lpstr>Слайд 17</vt:lpstr>
      <vt:lpstr>Украшение переплёта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древнерусских книг</dc:title>
  <dc:creator>Инна</dc:creator>
  <cp:lastModifiedBy>1</cp:lastModifiedBy>
  <cp:revision>13</cp:revision>
  <dcterms:created xsi:type="dcterms:W3CDTF">2008-11-26T07:12:17Z</dcterms:created>
  <dcterms:modified xsi:type="dcterms:W3CDTF">2010-07-08T06:05:15Z</dcterms:modified>
</cp:coreProperties>
</file>